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Childos Arabic" charset="1" panose="00000500000000000000"/>
      <p:regular r:id="rId41"/>
    </p:embeddedFont>
    <p:embeddedFont>
      <p:font typeface="可画乐黑" charset="1" panose="00020600040101010101"/>
      <p:regular r:id="rId42"/>
    </p:embeddedFont>
    <p:embeddedFont>
      <p:font typeface="Childos Arabic Bold" charset="1" panose="000008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notesSlides/notesSlide2.xml" Type="http://schemas.openxmlformats.org/officeDocument/2006/relationships/notesSlide"/><Relationship Id="rId48" Target="notesSlides/notesSlide3.xml" Type="http://schemas.openxmlformats.org/officeDocument/2006/relationships/notesSlide"/><Relationship Id="rId49" Target="notesSlides/notesSlide4.xml" Type="http://schemas.openxmlformats.org/officeDocument/2006/relationships/notesSlide"/><Relationship Id="rId5" Target="tableStyles.xml" Type="http://schemas.openxmlformats.org/officeDocument/2006/relationships/tableStyles"/><Relationship Id="rId50" Target="notesSlides/notesSlide5.xml" Type="http://schemas.openxmlformats.org/officeDocument/2006/relationships/notesSlide"/><Relationship Id="rId51" Target="notesSlides/notesSlide6.xml" Type="http://schemas.openxmlformats.org/officeDocument/2006/relationships/notesSlide"/><Relationship Id="rId52" Target="notesSlides/notesSlide7.xml" Type="http://schemas.openxmlformats.org/officeDocument/2006/relationships/notesSlide"/><Relationship Id="rId53" Target="notesSlides/notesSlide8.xml" Type="http://schemas.openxmlformats.org/officeDocument/2006/relationships/notesSlide"/><Relationship Id="rId54" Target="notesSlides/notesSlide9.xml" Type="http://schemas.openxmlformats.org/officeDocument/2006/relationships/notesSlide"/><Relationship Id="rId55" Target="notesSlides/notesSlide10.xml" Type="http://schemas.openxmlformats.org/officeDocument/2006/relationships/notesSlide"/><Relationship Id="rId56" Target="notesSlides/notesSlide11.xml" Type="http://schemas.openxmlformats.org/officeDocument/2006/relationships/notesSlide"/><Relationship Id="rId57" Target="notesSlides/notesSlide12.xml" Type="http://schemas.openxmlformats.org/officeDocument/2006/relationships/notesSlide"/><Relationship Id="rId58" Target="notesSlides/notesSlide13.xml" Type="http://schemas.openxmlformats.org/officeDocument/2006/relationships/notesSlide"/><Relationship Id="rId59" Target="notesSlides/notesSlide14.xml" Type="http://schemas.openxmlformats.org/officeDocument/2006/relationships/notesSlide"/><Relationship Id="rId6" Target="slides/slide1.xml" Type="http://schemas.openxmlformats.org/officeDocument/2006/relationships/slide"/><Relationship Id="rId60" Target="notesSlides/notesSlide15.xml" Type="http://schemas.openxmlformats.org/officeDocument/2006/relationships/notesSlide"/><Relationship Id="rId61" Target="notesSlides/notesSlide16.xml" Type="http://schemas.openxmlformats.org/officeDocument/2006/relationships/notesSlide"/><Relationship Id="rId62" Target="notesSlides/notesSlide17.xml" Type="http://schemas.openxmlformats.org/officeDocument/2006/relationships/notesSlide"/><Relationship Id="rId63" Target="notesSlides/notesSlide18.xml" Type="http://schemas.openxmlformats.org/officeDocument/2006/relationships/notesSlide"/><Relationship Id="rId64" Target="notesSlides/notesSlide19.xml" Type="http://schemas.openxmlformats.org/officeDocument/2006/relationships/notesSlide"/><Relationship Id="rId65" Target="notesSlides/notesSlide20.xml" Type="http://schemas.openxmlformats.org/officeDocument/2006/relationships/notesSlide"/><Relationship Id="rId66" Target="notesSlides/notesSlide21.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following paper is Morph-fitting:</a:t>
            </a:r>
          </a:p>
          <a:p>
            <a:r>
              <a:rPr lang="en-US"/>
              <a:t>Fine-Tuning Word Vector Spaces with Simple Language-Specific Rules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are three important questions to consider regarding the method</a:t>
            </a:r>
          </a:p>
          <a:p>
            <a:r>
              <a:rPr lang="en-US"/>
              <a:t>The method primarily relies on standard morphological rules, but how does it handle irregular forms that do not follow these patterns, such as "go" and "went"? These non-standard forms could pose challenges for the model, and it’s unclear how effectively it can handle such exceptions.</a:t>
            </a:r>
          </a:p>
          <a:p>
            <a:r>
              <a:rPr lang="en-US"/>
              <a:t>Next, </a:t>
            </a:r>
          </a:p>
          <a:p>
            <a:r>
              <a:rPr lang="en-US"/>
              <a:t>The paper mentions that some incorrect linguistic constraints, like "tent" and "intent," may be generated during the process. How significant is their impact on the overall model performance? Are there any strategies in place to identify or mitigate these errors to ensure the method’s robustness?</a:t>
            </a:r>
          </a:p>
          <a:p>
            <a:r>
              <a:rPr lang="en-US"/>
              <a:t>For languages that are not yet studied or for which there are limited resources, how can we confirm whether this method is applicable and scalable? The approach relies heavily on language-specific morphological rules, so verifying its effectiveness for new or low-resource languages is an important consideration for future use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last paper is SAPT: A Shared Attention Framework for Parameter-Efficient Continual Learning of Large Language Models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I'll introduce SAPT, a framework designed to tackle two key challenges in continual learning: Catastrophic Forgetting (CF) and Knowledge Transfer (KT).</a:t>
            </a:r>
          </a:p>
          <a:p>
            <a:r>
              <a:rPr lang="en-US"/>
              <a:t/>
            </a:r>
          </a:p>
          <a:p>
            <a:r>
              <a:rPr lang="en-US"/>
              <a:t>Catastrophic Forgetting (CF) happens when a model forgets previously learned knowledge while learning new tasks. Knowledge Transfer (KT) is about using knowledge from past tasks to help learn new ones. SAPT solves both by using a Shared Attention Framework, aligning the learning and selection processes to preserve old knowledge while effectively transferring useful information to new tasks.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SAPT consists of two core components:</a:t>
            </a:r>
          </a:p>
          <a:p>
            <a:r>
              <a:rPr lang="en-US"/>
              <a:t/>
            </a:r>
          </a:p>
          <a:p>
            <a:r>
              <a:rPr lang="en-US"/>
              <a:t>Shared Attentive Learning &amp; Selection Module (SALS):</a:t>
            </a:r>
          </a:p>
          <a:p>
            <a:r>
              <a:rPr lang="en-US"/>
              <a:t/>
            </a:r>
          </a:p>
          <a:p>
            <a:r>
              <a:rPr lang="en-US"/>
              <a:t>During training, dynamically selects and combines PET blocks based on input relevance using a shared attention mechanism.</a:t>
            </a:r>
          </a:p>
          <a:p>
            <a:r>
              <a:rPr lang="en-US"/>
              <a:t>During inference, automatically selects appropriate blocks to handle inputs via the same attention operation.</a:t>
            </a:r>
          </a:p>
          <a:p>
            <a:r>
              <a:rPr lang="en-US"/>
              <a:t>Attentive Reflection Module (ARM):</a:t>
            </a:r>
          </a:p>
          <a:p>
            <a:r>
              <a:rPr lang="en-US"/>
              <a:t/>
            </a:r>
          </a:p>
          <a:p>
            <a:r>
              <a:rPr lang="en-US"/>
              <a:t>Utilizes generated pseudo-samples to help SALS "recall" the correct attention combinations for previous tasks, mitigating forgetting.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Experiments on SuperNI and Long Sequence Benchmarks show that:</a:t>
            </a:r>
          </a:p>
          <a:p>
            <a:r>
              <a:rPr lang="en-US"/>
              <a:t/>
            </a:r>
          </a:p>
          <a:p>
            <a:r>
              <a:rPr lang="en-US"/>
              <a:t>SAPT significantly improves average performance (AP) while achieving the lowest forgetting rate (F.Ra), effectively mitigating catastrophic forgetting.</a:t>
            </a:r>
          </a:p>
          <a:p>
            <a:r>
              <a:rPr lang="en-US"/>
              <a:t>SAPT outperforms competitors in forward transfer (FWT) and backward transfer (BWT), indicating its capability to facilitate knowledge transfer.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Removing SAPT components demonstrates their critical contributions:</a:t>
            </a:r>
          </a:p>
          <a:p>
            <a:r>
              <a:rPr lang="en-US"/>
              <a:t/>
            </a:r>
          </a:p>
          <a:p>
            <a:r>
              <a:rPr lang="en-US"/>
              <a:t>Without ARM, performance drops significantly, showing its role in recalling previous task attention distributions.</a:t>
            </a:r>
          </a:p>
          <a:p>
            <a:r>
              <a:rPr lang="en-US"/>
              <a:t>Removing alignment of learning and selection processes increases forgetting, proving their importance.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experiments also evaluate SAPT's performance across different model sizes and architectures, revealing its scalability and effectiveness:</a:t>
            </a:r>
          </a:p>
          <a:p>
            <a:r>
              <a:rPr lang="en-US"/>
              <a:t>Scaling to Larger Backbones:</a:t>
            </a:r>
          </a:p>
          <a:p>
            <a:r>
              <a:rPr lang="en-US"/>
              <a:t>SAPT consistently improves average performance (AP) and reduces forgetting rate (F.Ra) as the model size increases. Notably, SAPT-LoRA (770M) outperforms larger models like O-LoRA (11B), highlighting the importance of efficient PET block selection over simply increasing model size.</a:t>
            </a:r>
          </a:p>
          <a:p>
            <a:r>
              <a:rPr lang="en-US"/>
              <a:t/>
            </a:r>
          </a:p>
          <a:p>
            <a:r>
              <a:rPr lang="en-US"/>
              <a:t>Scaling Across Architectures:</a:t>
            </a:r>
          </a:p>
          <a:p>
            <a:r>
              <a:rPr lang="en-US"/>
              <a:t>SAPT performs robustly across different architectures (T5 and LLaMA-2), with performance improving as model capacity increases, demonstrating the framework's general applicability.</a:t>
            </a:r>
          </a:p>
          <a:p>
            <a:r>
              <a:rPr lang="en-US"/>
              <a:t/>
            </a:r>
          </a:p>
          <a:p>
            <a:r>
              <a:rPr lang="en-US"/>
              <a:t>Unseen Task Generalization:</a:t>
            </a:r>
          </a:p>
          <a:p>
            <a:r>
              <a:rPr lang="en-US"/>
              <a:t>SAPT excels in cross-task generalization, achieving the best performance on unseen tasks across multiple categories, showcasing its strong knowledge transfer capabilities.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Pruning Redundant PET Blocks:</a:t>
            </a:r>
          </a:p>
          <a:p>
            <a:r>
              <a:rPr lang="en-US"/>
              <a:t/>
            </a:r>
          </a:p>
          <a:p>
            <a:r>
              <a:rPr lang="en-US"/>
              <a:t>Future research could explore methods to prune or merge similar PET blocks, reducing the computational and storage costs as the number of tasks grows.</a:t>
            </a:r>
          </a:p>
          <a:p>
            <a:r>
              <a:rPr lang="en-US"/>
              <a:t/>
            </a:r>
          </a:p>
          <a:p>
            <a:r>
              <a:rPr lang="en-US"/>
              <a:t>Enhancing Positive Backward Transfer (BWT):</a:t>
            </a:r>
          </a:p>
          <a:p>
            <a:r>
              <a:rPr lang="en-US"/>
              <a:t/>
            </a:r>
          </a:p>
          <a:p>
            <a:r>
              <a:rPr lang="en-US"/>
              <a:t>Research could focus on improving positive backward transfer, allowing new tasks to have a more beneficial effect on previously learned tasks.</a:t>
            </a:r>
          </a:p>
          <a:p>
            <a:r>
              <a:rPr lang="en-US"/>
              <a:t/>
            </a:r>
          </a:p>
          <a:p>
            <a:r>
              <a:rPr lang="en-US"/>
              <a:t>Eliminating Task Identifier Dependence:</a:t>
            </a:r>
          </a:p>
          <a:p>
            <a:r>
              <a:rPr lang="en-US"/>
              <a:t/>
            </a:r>
          </a:p>
          <a:p>
            <a:r>
              <a:rPr lang="en-US"/>
              <a:t>Investigating ways to remove the reliance on task identifiers during training would allow for more flexible, real-time continual learning without needing explicit task labels.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SAPT incorporates the Shared Attentive Learning &amp; Selection (SALS) and Attentive Reflection Module (ARM), which align learning and selection processes through a shared attention mechanism. This is a novel perspective compared to prior works.</a:t>
            </a:r>
          </a:p>
          <a:p>
            <a:r>
              <a:rPr lang="en-US"/>
              <a:t/>
            </a:r>
          </a:p>
          <a:p>
            <a:r>
              <a:rPr lang="en-US"/>
              <a:t>The SAPT framework is based on parameter-efficient tuning techniques (e.g., Prompt Tuning and LoRA), with its methodology rigorously validated through both theoretical analysis and empirical results.</a:t>
            </a:r>
          </a:p>
          <a:p>
            <a:r>
              <a:rPr lang="en-US"/>
              <a:t/>
            </a:r>
          </a:p>
          <a:p>
            <a:r>
              <a:rPr lang="en-US"/>
              <a:t>And it offers practical solutions for deploying LLMs in real-world continual learning scenarios, especially when task identifiers are unavailable.</a:t>
            </a:r>
          </a:p>
          <a:p>
            <a:r>
              <a:rPr lang="en-US"/>
              <a:t>Experimental results reveal that SAPT significantly improves average performance (AP) while minimizing forgetting (F.Ra), outperforming state-of-the-art methods. This makes it highly impactful for future AI research.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Nevertheless, there are still some areas in this paper that could be further improved.</a:t>
            </a:r>
          </a:p>
          <a:p>
            <a:r>
              <a:rPr lang="en-US"/>
              <a:t/>
            </a:r>
          </a:p>
          <a:p>
            <a:r>
              <a:rPr lang="en-US"/>
              <a:t>First, When the number of tasks increases significantly (e.g., hundreds of tasks), the expansion of the PET pool could lead to high computational and storage costs.</a:t>
            </a:r>
          </a:p>
          <a:p>
            <a:r>
              <a:rPr lang="en-US"/>
              <a:t>While SAPT improves backward transfer (BWT), it still fails to allow subsequent tasks to positively influence learned ones.</a:t>
            </a:r>
          </a:p>
          <a:p>
            <a:r>
              <a:rPr lang="en-US"/>
              <a:t/>
            </a:r>
          </a:p>
          <a:p>
            <a:r>
              <a:rPr lang="en-US"/>
              <a:t>for the scope of experiments, The study does not explore more diverse application scenarios, such as multimodal tasks (e.g., image-text) or real-time online data streams.</a:t>
            </a:r>
          </a:p>
          <a:p>
            <a:r>
              <a:rPr lang="en-US"/>
              <a:t/>
            </a:r>
          </a:p>
          <a:p>
            <a:r>
              <a:rPr lang="en-US"/>
              <a:t>Although SAPT supports different architectures, it relies on task identifiers during training, which may limit its usability in applications where task categories are undefined.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primary goal of this paper is to address two major challenges posed by morphologically rich languages (such as German, Italian, etc.).</a:t>
            </a:r>
          </a:p>
          <a:p>
            <a:r>
              <a:rPr lang="en-US"/>
              <a:t/>
            </a:r>
          </a:p>
          <a:p>
            <a:r>
              <a:rPr lang="en-US"/>
              <a:t>1. Difficulty in generating accurate representations for low-frequency word forms.</a:t>
            </a:r>
          </a:p>
          <a:p>
            <a:r>
              <a:rPr lang="en-US"/>
              <a:t>2. Insensitivity to lexical relations such as synonymy and antonymy.</a:t>
            </a:r>
          </a:p>
          <a:p>
            <a:r>
              <a:rPr lang="en-US"/>
              <a:t/>
            </a:r>
          </a:p>
          <a:p>
            <a:r>
              <a:rPr lang="en-US"/>
              <a:t>Existing distributed word vector models are often insensitive to morphological information, which may result in incorrect modeling of semantic relationships.</a:t>
            </a:r>
          </a:p>
          <a:p>
            <a:r>
              <a:rPr lang="en-US"/>
              <a:t/>
            </a:r>
          </a:p>
          <a:p>
            <a:r>
              <a:rPr lang="en-US"/>
              <a:t>To tackle these challenges, the paper aims to develop a resource-light, post-processing method  called "Morph-fitting".</a:t>
            </a:r>
          </a:p>
          <a:p>
            <a:r>
              <a:rPr lang="en-US"/>
              <a:t>It leverages simple, language-specific morphological rules to enhance the quality of word embeddings, particularly for morphologically rich languages.</a:t>
            </a:r>
          </a:p>
          <a:p>
            <a:r>
              <a:rPr lang="en-US"/>
              <a:t/>
            </a:r>
          </a:p>
          <a:p>
            <a:r>
              <a:rPr lang="en-US"/>
              <a:t>Let's see the key aspects of the method in next slide.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SAPT successfully aligns parameter-efficient block learning and block selection through shared attention, simultaneously addressing Catastrophic Forgetting (CF) and Knowledge Transfer (KT).</a:t>
            </a:r>
          </a:p>
          <a:p>
            <a:r>
              <a:rPr lang="en-US"/>
              <a:t/>
            </a:r>
          </a:p>
          <a:p>
            <a:r>
              <a:rPr lang="en-US"/>
              <a:t>And it also operates effectively in practical scenarios where task identifiers are unavailable during testing, making it more suitable for real-world applications.</a:t>
            </a:r>
          </a:p>
          <a:p>
            <a:r>
              <a:rPr lang="en-US"/>
              <a:t/>
            </a:r>
          </a:p>
          <a:p>
            <a:r>
              <a:rPr lang="en-US"/>
              <a:t>    SAPT demonstrates robust performance across diverse parameter-efficient tuning methods, model architectures (T5, LLaMA-2), and scales (from 770M to 13B parameters).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three questions for the authors:</a:t>
            </a:r>
          </a:p>
          <a:p>
            <a:r>
              <a:rPr lang="en-US"/>
              <a:t/>
            </a:r>
          </a:p>
          <a:p>
            <a:r>
              <a:rPr lang="en-US"/>
              <a:t>In exploring the potential of SAPT, several key questions arise. First, can SAPT handle multimodal data, such as text and image combinations? Currently, SAPT is focused on language models, but extending it to multimodal tasks would likely require modifications to integrate different data types effectively, perhaps by adapting the shared attention mechanism to handle both textual and visual features.</a:t>
            </a:r>
          </a:p>
          <a:p>
            <a:r>
              <a:rPr lang="en-US"/>
              <a:t/>
            </a:r>
          </a:p>
          <a:p>
            <a:r>
              <a:rPr lang="en-US"/>
              <a:t>Second, for scenarios involving long task sequences—over 100 tasks—have we considered pruning or merging similar PET blocks to reduce storage and computational overhead? This could be a valuable strategy to maintain efficiency as the number of tasks grows, and implementing block merging techniques could significantly reduce resource demands.</a:t>
            </a:r>
          </a:p>
          <a:p>
            <a:r>
              <a:rPr lang="en-US"/>
              <a:t/>
            </a:r>
          </a:p>
          <a:p>
            <a:r>
              <a:rPr lang="en-US"/>
              <a:t>Lastly, how could SAPT be adapted for online continual learning, where task identifiers are unavailable during both training and testing? To address this, SAPT might need to incorporate unsupervised or self-supervised learning techniques, allowing it to learn and adapt without explicit task labels, making it more suitable for real-world, dynamic environments.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Input: Pre-trained Word Vectors</a:t>
            </a:r>
          </a:p>
          <a:p>
            <a:r>
              <a:rPr lang="en-US"/>
              <a:t>The method starts with pre-trained word vectors generated using any standard distributional word embedding model, for example SGNS and GloVe.</a:t>
            </a:r>
          </a:p>
          <a:p>
            <a:r>
              <a:rPr lang="en-US"/>
              <a:t>These vectors are treated as the input space for fine-tuning.</a:t>
            </a:r>
          </a:p>
          <a:p>
            <a:r>
              <a:rPr lang="en-US"/>
              <a:t>Second, Morphological Constraints.</a:t>
            </a:r>
          </a:p>
          <a:p>
            <a:r>
              <a:rPr lang="en-US"/>
              <a:t>ATTRACT Constraints: Pairs of inflectional forms of the same word, for example look, looked, looking,  are pulled closer in the vector space to emphasize similarity.</a:t>
            </a:r>
          </a:p>
          <a:p>
            <a:r>
              <a:rPr lang="en-US"/>
              <a:t>REPEL Constraints: Pairs of derivational antonyms, for example, expensive, inexpensive, are pushed further apart to distinguish opposite meanings.</a:t>
            </a:r>
          </a:p>
          <a:p>
            <a:r>
              <a:rPr lang="en-US"/>
              <a:t>These constraints are derived using simple 'if-then-else' rules specific to each language.</a:t>
            </a:r>
          </a:p>
          <a:p>
            <a:r>
              <a:rPr lang="en-US"/>
              <a:t>Third,  The method uses the ATTRACT-REPEL algorithm, which modifies word vector spaces by iteratively optimizing a loss function with three components:</a:t>
            </a:r>
          </a:p>
          <a:p>
            <a:r>
              <a:rPr lang="en-US"/>
              <a:t>ATTRACT Loss: Pulls synonymous word pairs closer.</a:t>
            </a:r>
          </a:p>
          <a:p>
            <a:r>
              <a:rPr lang="en-US"/>
              <a:t>REPEL Loss: Pushes antonymous word pairs apart.</a:t>
            </a:r>
          </a:p>
          <a:p>
            <a:r>
              <a:rPr lang="en-US"/>
              <a:t>Regularization Term: Ensures the fine-tuned vectors retain the original semantic information encoded in the input vectors..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introduce how the authors evaluate the differences between the different methods.</a:t>
            </a:r>
          </a:p>
          <a:p>
            <a:r>
              <a:rPr lang="en-US"/>
              <a:t>First, Intrinsic Evaluation:</a:t>
            </a:r>
          </a:p>
          <a:p>
            <a:r>
              <a:rPr lang="en-US"/>
              <a:t>For the intrinsic evaluation, the authors use Spearman's rank correlation to measure the semantic quality of word vectors on word similarity tests such as SimLex-999, SimVerb-3500.</a:t>
            </a:r>
          </a:p>
          <a:p>
            <a:r>
              <a:rPr lang="en-US"/>
              <a:t>The results show that the morph-fitted vectors consistently outperform both baseline and morph-fixed vectors across all tested languages.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MFIT-AR variant, which includes both ATTRACT and REPEL constraints, achieves the best performance.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Second, Extrinsic Evaluation:</a:t>
            </a:r>
          </a:p>
          <a:p>
            <a:r>
              <a:rPr lang="en-US"/>
              <a:t>The extrinsic evaluation looks at how these methods affect real-world tasks, especially dialogue state tracking (DST). The main measure used is joint goal accuracy, which checks how well the system can correctly identify all of the user's goals at each point in the conversation.</a:t>
            </a:r>
          </a:p>
          <a:p>
            <a:r>
              <a:rPr lang="en-US"/>
              <a:t>Morph-fitted vectors make a big difference in DST performance, especially for languages with rich morphology like German and Italian, achieving top-notch results. These improvements are related to, but not exactly the same as, the results from the word similarity tests, which shows that word similarity tests aren't always a perfect predictor of how well the system performs in real-world tasks.</a:t>
            </a:r>
          </a:p>
          <a:p>
            <a:r>
              <a:rPr lang="en-US"/>
              <a:t>3. Comparison with Other Methods:</a:t>
            </a:r>
          </a:p>
          <a:p>
            <a:r>
              <a:rPr lang="en-US"/>
              <a:t>The paper also compares its ATTRACT-REPEL model with two alternative post-processing methods: retrofitting and counter-fitting. In both intrinsic and extrinsic evaluations, ATTRACT-REPEL consistently outperforms these other methods. The better performance is attributed to ATTRACT-REPEL's context-sensitive vector space updates, whereas retrofitting and counter-fitting rely on pairwise updates that do not consider how each update affects the rest of the vector space.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discuss Related Work and Future Directions</a:t>
            </a:r>
          </a:p>
          <a:p>
            <a:r>
              <a:rPr lang="en-US"/>
              <a:t>let's start with semantic specialisation. </a:t>
            </a:r>
          </a:p>
          <a:p>
            <a:r>
              <a:rPr lang="en-US"/>
              <a:t>Semantic Specialisation</a:t>
            </a:r>
          </a:p>
          <a:p>
            <a:r>
              <a:rPr lang="en-US"/>
              <a:t>Most methods improve word vectors by either adding semantic constraints during training or injecting extra knowledge afterward, like retrofitting. But Morph-fitting takes a different approach as a post-processing method, using linguistic morphology as a low-cost way to improve semantic similarity.</a:t>
            </a:r>
          </a:p>
          <a:p>
            <a:r>
              <a:rPr lang="en-US"/>
              <a:t>Word Vectors and Morphology</a:t>
            </a:r>
          </a:p>
          <a:p>
            <a:r>
              <a:rPr lang="en-US"/>
              <a:t>Traditional methods include morphology directly in training, using tools like CELEX or Morfessor. Morph-fitting, on the other hand, applies inflectional and derivational rules after training, making it much simpler and easier to adapt.</a:t>
            </a:r>
          </a:p>
          <a:p>
            <a:r>
              <a:rPr lang="en-US"/>
              <a:t>Innovations in Morph-fitting</a:t>
            </a:r>
          </a:p>
          <a:p>
            <a:r>
              <a:rPr lang="en-US"/>
              <a:t>Morph-fitting stands out by using simple rules instead of relying on gold-standard lexicons, yet still achieves great results. It supports antonym constraints, can easily add other resources like WordNet, and has proven to be effective in real-world tasks like dialogue state tracking.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Then, let's talk about the strengths of the paper.</a:t>
            </a:r>
          </a:p>
          <a:p>
            <a:r>
              <a:rPr lang="en-US"/>
              <a:t>Let’s begin with novelty. What makes this morph-fitting unique is that, unlike other approaches that depend on predefined semantic lexicons like WordNet, morph-fitting doesn’t need resource-intensive preprocessing. This allows it to work with a wider range of languages.</a:t>
            </a:r>
          </a:p>
          <a:p>
            <a:r>
              <a:rPr lang="en-US"/>
              <a:t>Additionally, the paper introduces ATTRACT and REPEL constraints. This adds a unique level of precision to the post-processing of word embeddings, making it an interesting and innovative approach.</a:t>
            </a:r>
          </a:p>
          <a:p>
            <a:r>
              <a:rPr lang="en-US"/>
              <a:t>Next, let’s talk about the soundness of the methodology. It extends previous methods with new post-processing techniques.This demonstrates the robustness and language-agnostic nature of morph-fitting by achieving consistent improvements across four languages, English, German, Italian, and Russian. The authors evaluate both intrinsic tasks, like word similarity, and extrinsic tasks, ensuring that the method is robust and applicable to different scenarios.</a:t>
            </a:r>
          </a:p>
          <a:p>
            <a:r>
              <a:rPr lang="en-US"/>
              <a:t>Finally, the significance of this paper is clear. It addresses the problem of current word embedding models not capturing the subtle morphological differences.  By improving embeddings for low-frequency words and better capturing subtle meanings, this approach can be applied to areas like machine translation, dialogue systems, and semantic parsing.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are the weaknesses of the paper.</a:t>
            </a:r>
          </a:p>
          <a:p>
            <a:r>
              <a:rPr lang="en-US"/>
              <a:t>Limited Generality</a:t>
            </a:r>
          </a:p>
          <a:p>
            <a:r>
              <a:rPr lang="en-US"/>
              <a:t>The method is unclear whether it can handle more complex morphological variations and irregular forms such as non-standard plurals, irregular verb conjugations, or other forms that don’t follow predictable patterns. This could significantly limit its generalizability when applied to highly irregular languages with extensive morphological variation.</a:t>
            </a:r>
          </a:p>
          <a:p>
            <a:r>
              <a:rPr lang="en-US"/>
              <a:t>Evaluation Gaps</a:t>
            </a:r>
          </a:p>
          <a:p>
            <a:r>
              <a:rPr lang="en-US"/>
              <a:t>Another limitation is in the evaluation. While the method shows great improvements for languages with rich morphology , it's not as convincing for simpler languages like English. This brings up questions about how well it can work across all types of languages.</a:t>
            </a:r>
          </a:p>
          <a:p>
            <a:r>
              <a:rPr lang="en-US"/>
              <a:t>Finally, Scalability is also a concern. Since the approach relies on specific rules, applying it to new languages requires manual effort or domain expertise, making it hard to be used in low-resource or under-researched languages.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8459058"/>
            <a:ext cx="16230600" cy="0"/>
          </a:xfrm>
          <a:prstGeom prst="line">
            <a:avLst/>
          </a:prstGeom>
          <a:ln cap="flat" w="19050">
            <a:solidFill>
              <a:srgbClr val="000000"/>
            </a:solidFill>
            <a:prstDash val="solid"/>
            <a:headEnd type="none" len="sm" w="sm"/>
            <a:tailEnd type="none" len="sm" w="sm"/>
          </a:ln>
        </p:spPr>
      </p:sp>
      <p:sp>
        <p:nvSpPr>
          <p:cNvPr name="AutoShape 4" id="4"/>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5" id="5"/>
          <p:cNvGrpSpPr/>
          <p:nvPr/>
        </p:nvGrpSpPr>
        <p:grpSpPr>
          <a:xfrm rot="0">
            <a:off x="473282" y="2620372"/>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509662" y="3599816"/>
            <a:ext cx="15268675" cy="2285453"/>
          </a:xfrm>
          <a:prstGeom prst="rect">
            <a:avLst/>
          </a:prstGeom>
        </p:spPr>
        <p:txBody>
          <a:bodyPr anchor="t" rtlCol="false" tIns="0" lIns="0" bIns="0" rIns="0">
            <a:spAutoFit/>
          </a:bodyPr>
          <a:lstStyle/>
          <a:p>
            <a:pPr algn="ctr">
              <a:lnSpc>
                <a:spcPts val="8959"/>
              </a:lnSpc>
            </a:pPr>
            <a:r>
              <a:rPr lang="en-US" sz="6399">
                <a:solidFill>
                  <a:srgbClr val="000000"/>
                </a:solidFill>
                <a:latin typeface="Childos Arabic"/>
                <a:ea typeface="Childos Arabic"/>
                <a:cs typeface="Childos Arabic"/>
                <a:sym typeface="Childos Arabic"/>
              </a:rPr>
              <a:t>Introduction to Natural Language Processing</a:t>
            </a:r>
          </a:p>
          <a:p>
            <a:pPr algn="ctr">
              <a:lnSpc>
                <a:spcPts val="8959"/>
              </a:lnSpc>
            </a:pPr>
            <a:r>
              <a:rPr lang="en-US" sz="6399">
                <a:solidFill>
                  <a:srgbClr val="000000"/>
                </a:solidFill>
                <a:latin typeface="Childos Arabic"/>
                <a:ea typeface="Childos Arabic"/>
                <a:cs typeface="Childos Arabic"/>
                <a:sym typeface="Childos Arabic"/>
              </a:rPr>
              <a:t>Paper Presentation</a:t>
            </a:r>
          </a:p>
        </p:txBody>
      </p:sp>
      <p:sp>
        <p:nvSpPr>
          <p:cNvPr name="TextBox 9" id="9"/>
          <p:cNvSpPr txBox="true"/>
          <p:nvPr/>
        </p:nvSpPr>
        <p:spPr>
          <a:xfrm rot="0">
            <a:off x="473282" y="8465910"/>
            <a:ext cx="17341436" cy="616607"/>
          </a:xfrm>
          <a:prstGeom prst="rect">
            <a:avLst/>
          </a:prstGeom>
        </p:spPr>
        <p:txBody>
          <a:bodyPr anchor="t" rtlCol="false" tIns="0" lIns="0" bIns="0" rIns="0">
            <a:spAutoFit/>
          </a:bodyPr>
          <a:lstStyle/>
          <a:p>
            <a:pPr algn="ctr">
              <a:lnSpc>
                <a:spcPts val="4340"/>
              </a:lnSpc>
            </a:pPr>
            <a:r>
              <a:rPr lang="en-US" sz="3100">
                <a:solidFill>
                  <a:srgbClr val="000000"/>
                </a:solidFill>
                <a:latin typeface="可画乐黑"/>
                <a:ea typeface="可画乐黑"/>
                <a:cs typeface="可画乐黑"/>
                <a:sym typeface="可画乐黑"/>
              </a:rPr>
              <a:t>Members: 110550108 施柏江   110550068 王振倫   110550052 楊沁瑜   110550001 楊佳翰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5059790" y="1089881"/>
            <a:ext cx="8168419" cy="8168419"/>
          </a:xfrm>
          <a:custGeom>
            <a:avLst/>
            <a:gdLst/>
            <a:ahLst/>
            <a:cxnLst/>
            <a:rect r="r" b="b" t="t" l="l"/>
            <a:pathLst>
              <a:path h="8168419" w="8168419">
                <a:moveTo>
                  <a:pt x="0" y="0"/>
                </a:moveTo>
                <a:lnTo>
                  <a:pt x="8168420" y="0"/>
                </a:lnTo>
                <a:lnTo>
                  <a:pt x="8168420" y="8168419"/>
                </a:lnTo>
                <a:lnTo>
                  <a:pt x="0" y="8168419"/>
                </a:lnTo>
                <a:lnTo>
                  <a:pt x="0" y="0"/>
                </a:lnTo>
                <a:close/>
              </a:path>
            </a:pathLst>
          </a:custGeom>
          <a:blipFill>
            <a:blip r:embed="rId2">
              <a:alphaModFix amt="30000"/>
            </a:blip>
            <a:stretch>
              <a:fillRect l="0" t="0" r="0" b="0"/>
            </a:stretch>
          </a:blipFill>
        </p:spPr>
      </p:sp>
      <p:sp>
        <p:nvSpPr>
          <p:cNvPr name="TextBox 8" id="8"/>
          <p:cNvSpPr txBox="true"/>
          <p:nvPr/>
        </p:nvSpPr>
        <p:spPr>
          <a:xfrm rot="0">
            <a:off x="1310186" y="4030646"/>
            <a:ext cx="16486496" cy="6255825"/>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Novel Approach</a:t>
            </a:r>
          </a:p>
          <a:p>
            <a:pPr algn="l">
              <a:lnSpc>
                <a:spcPts val="4080"/>
              </a:lnSpc>
            </a:pPr>
            <a:r>
              <a:rPr lang="en-US" sz="3400" spc="119">
                <a:solidFill>
                  <a:srgbClr val="000000"/>
                </a:solidFill>
                <a:latin typeface="Childos Arabic"/>
                <a:ea typeface="Childos Arabic"/>
                <a:cs typeface="Childos Arabic"/>
                <a:sym typeface="Childos Arabic"/>
              </a:rPr>
              <a:t>   Introduces DAAM, uniquely combining linguistic and visual analysis for model interpretability</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Rigorous Validation</a:t>
            </a:r>
          </a:p>
          <a:p>
            <a:pPr algn="l">
              <a:lnSpc>
                <a:spcPts val="4080"/>
              </a:lnSpc>
            </a:pPr>
            <a:r>
              <a:rPr lang="en-US" sz="3400" spc="119">
                <a:solidFill>
                  <a:srgbClr val="000000"/>
                </a:solidFill>
                <a:latin typeface="Childos Arabic"/>
                <a:ea typeface="Childos Arabic"/>
                <a:cs typeface="Childos Arabic"/>
                <a:sym typeface="Childos Arabic"/>
              </a:rPr>
              <a:t>   Backed by quantitative and qualitative evaluations, leveraging diffusion model architectures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Broader Implications</a:t>
            </a:r>
          </a:p>
          <a:p>
            <a:pPr algn="l">
              <a:lnSpc>
                <a:spcPts val="4080"/>
              </a:lnSpc>
            </a:pPr>
            <a:r>
              <a:rPr lang="en-US" sz="3400" spc="119">
                <a:solidFill>
                  <a:srgbClr val="000000"/>
                </a:solidFill>
                <a:latin typeface="Childos Arabic"/>
                <a:ea typeface="Childos Arabic"/>
                <a:cs typeface="Childos Arabic"/>
                <a:sym typeface="Childos Arabic"/>
              </a:rPr>
              <a:t>   Advances in robustness, fairness, and applications like content generation and editing</a:t>
            </a:r>
          </a:p>
          <a:p>
            <a:pPr algn="l">
              <a:lnSpc>
                <a:spcPts val="4431"/>
              </a:lnSpc>
            </a:pPr>
          </a:p>
          <a:p>
            <a:pPr algn="just">
              <a:lnSpc>
                <a:spcPts val="4431"/>
              </a:lnSpc>
              <a:spcBef>
                <a:spcPct val="0"/>
              </a:spcBef>
            </a:pPr>
          </a:p>
        </p:txBody>
      </p:sp>
      <p:sp>
        <p:nvSpPr>
          <p:cNvPr name="TextBox 9" id="9"/>
          <p:cNvSpPr txBox="true"/>
          <p:nvPr/>
        </p:nvSpPr>
        <p:spPr>
          <a:xfrm rot="0">
            <a:off x="1855240" y="1855073"/>
            <a:ext cx="14487831"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Strengths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5059790" y="1089881"/>
            <a:ext cx="8168419" cy="8168419"/>
          </a:xfrm>
          <a:custGeom>
            <a:avLst/>
            <a:gdLst/>
            <a:ahLst/>
            <a:cxnLst/>
            <a:rect r="r" b="b" t="t" l="l"/>
            <a:pathLst>
              <a:path h="8168419" w="8168419">
                <a:moveTo>
                  <a:pt x="0" y="0"/>
                </a:moveTo>
                <a:lnTo>
                  <a:pt x="8168420" y="0"/>
                </a:lnTo>
                <a:lnTo>
                  <a:pt x="8168420" y="8168419"/>
                </a:lnTo>
                <a:lnTo>
                  <a:pt x="0" y="8168419"/>
                </a:lnTo>
                <a:lnTo>
                  <a:pt x="0" y="0"/>
                </a:lnTo>
                <a:close/>
              </a:path>
            </a:pathLst>
          </a:custGeom>
          <a:blipFill>
            <a:blip r:embed="rId2">
              <a:alphaModFix amt="30000"/>
            </a:blip>
            <a:stretch>
              <a:fillRect l="0" t="0" r="0" b="0"/>
            </a:stretch>
          </a:blipFill>
        </p:spPr>
      </p:sp>
      <p:sp>
        <p:nvSpPr>
          <p:cNvPr name="TextBox 8" id="8"/>
          <p:cNvSpPr txBox="true"/>
          <p:nvPr/>
        </p:nvSpPr>
        <p:spPr>
          <a:xfrm rot="0">
            <a:off x="1855240" y="1855073"/>
            <a:ext cx="14487831"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Weaknesses</a:t>
            </a:r>
          </a:p>
        </p:txBody>
      </p:sp>
      <p:sp>
        <p:nvSpPr>
          <p:cNvPr name="TextBox 9" id="9"/>
          <p:cNvSpPr txBox="true"/>
          <p:nvPr/>
        </p:nvSpPr>
        <p:spPr>
          <a:xfrm rot="0">
            <a:off x="1419904" y="4343002"/>
            <a:ext cx="15839396" cy="5227125"/>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Limited Scope</a:t>
            </a:r>
          </a:p>
          <a:p>
            <a:pPr algn="l">
              <a:lnSpc>
                <a:spcPts val="4080"/>
              </a:lnSpc>
            </a:pPr>
            <a:r>
              <a:rPr lang="en-US" sz="3400" spc="119">
                <a:solidFill>
                  <a:srgbClr val="000000"/>
                </a:solidFill>
                <a:latin typeface="Childos Arabic"/>
                <a:ea typeface="Childos Arabic"/>
                <a:cs typeface="Childos Arabic"/>
                <a:sym typeface="Childos Arabic"/>
              </a:rPr>
              <a:t>   Applicability restricted to concrete datasets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Attention Map Validity</a:t>
            </a:r>
          </a:p>
          <a:p>
            <a:pPr algn="l">
              <a:lnSpc>
                <a:spcPts val="4080"/>
              </a:lnSpc>
            </a:pPr>
            <a:r>
              <a:rPr lang="en-US" sz="3400" spc="119">
                <a:solidFill>
                  <a:srgbClr val="000000"/>
                </a:solidFill>
                <a:latin typeface="Childos Arabic"/>
                <a:ea typeface="Childos Arabic"/>
                <a:cs typeface="Childos Arabic"/>
                <a:sym typeface="Childos Arabic"/>
              </a:rPr>
              <a:t>   Reliance on attention maps questioned</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No Mitigation Strategies</a:t>
            </a:r>
          </a:p>
          <a:p>
            <a:pPr algn="l">
              <a:lnSpc>
                <a:spcPts val="4080"/>
              </a:lnSpc>
            </a:pPr>
            <a:r>
              <a:rPr lang="en-US" sz="3400" spc="119">
                <a:solidFill>
                  <a:srgbClr val="000000"/>
                </a:solidFill>
                <a:latin typeface="Childos Arabic"/>
                <a:ea typeface="Childos Arabic"/>
                <a:cs typeface="Childos Arabic"/>
                <a:sym typeface="Childos Arabic"/>
              </a:rPr>
              <a:t>   Identifies challenges like feature entanglement but lacks actionable solutions</a:t>
            </a:r>
          </a:p>
          <a:p>
            <a:pPr algn="l">
              <a:lnSpc>
                <a:spcPts val="4431"/>
              </a:lnSpc>
            </a:pPr>
          </a:p>
          <a:p>
            <a:pPr algn="just">
              <a:lnSpc>
                <a:spcPts val="443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419904" y="4343002"/>
            <a:ext cx="15302014" cy="5227125"/>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Validated DAAM’s Accuracy</a:t>
            </a:r>
          </a:p>
          <a:p>
            <a:pPr algn="l">
              <a:lnSpc>
                <a:spcPts val="4080"/>
              </a:lnSpc>
            </a:pPr>
            <a:r>
              <a:rPr lang="en-US" sz="3400" spc="119">
                <a:solidFill>
                  <a:srgbClr val="000000"/>
                </a:solidFill>
                <a:latin typeface="Childos Arabic"/>
                <a:ea typeface="Childos Arabic"/>
                <a:cs typeface="Childos Arabic"/>
                <a:sym typeface="Childos Arabic"/>
              </a:rPr>
              <a:t>   Proven through segmentation tasks and attribution studies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Insights on Feature Entanglement</a:t>
            </a:r>
          </a:p>
          <a:p>
            <a:pPr algn="l">
              <a:lnSpc>
                <a:spcPts val="4080"/>
              </a:lnSpc>
            </a:pPr>
            <a:r>
              <a:rPr lang="en-US" sz="3400" spc="119">
                <a:solidFill>
                  <a:srgbClr val="000000"/>
                </a:solidFill>
                <a:latin typeface="Childos Arabic"/>
                <a:ea typeface="Childos Arabic"/>
                <a:cs typeface="Childos Arabic"/>
                <a:sym typeface="Childos Arabic"/>
              </a:rPr>
              <a:t>   Identified challenges like cohyponyms and adjectival spillover</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Foundation for Future Research</a:t>
            </a:r>
          </a:p>
          <a:p>
            <a:pPr algn="l">
              <a:lnSpc>
                <a:spcPts val="4080"/>
              </a:lnSpc>
            </a:pPr>
            <a:r>
              <a:rPr lang="en-US" sz="3400" spc="119">
                <a:solidFill>
                  <a:srgbClr val="000000"/>
                </a:solidFill>
                <a:latin typeface="Childos Arabic"/>
                <a:ea typeface="Childos Arabic"/>
                <a:cs typeface="Childos Arabic"/>
                <a:sym typeface="Childos Arabic"/>
              </a:rPr>
              <a:t>   Paves the way for improved models and practical applications</a:t>
            </a:r>
          </a:p>
          <a:p>
            <a:pPr algn="l">
              <a:lnSpc>
                <a:spcPts val="4431"/>
              </a:lnSpc>
            </a:pPr>
          </a:p>
          <a:p>
            <a:pPr algn="just">
              <a:lnSpc>
                <a:spcPts val="4431"/>
              </a:lnSpc>
              <a:spcBef>
                <a:spcPct val="0"/>
              </a:spcBef>
            </a:pPr>
          </a:p>
        </p:txBody>
      </p:sp>
      <p:sp>
        <p:nvSpPr>
          <p:cNvPr name="TextBox 8" id="8"/>
          <p:cNvSpPr txBox="true"/>
          <p:nvPr/>
        </p:nvSpPr>
        <p:spPr>
          <a:xfrm rot="0">
            <a:off x="1855240" y="1855073"/>
            <a:ext cx="14487831"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Conclusions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996319" y="1089881"/>
            <a:ext cx="10205673" cy="8168419"/>
          </a:xfrm>
          <a:custGeom>
            <a:avLst/>
            <a:gdLst/>
            <a:ahLst/>
            <a:cxnLst/>
            <a:rect r="r" b="b" t="t" l="l"/>
            <a:pathLst>
              <a:path h="8168419" w="10205673">
                <a:moveTo>
                  <a:pt x="0" y="0"/>
                </a:moveTo>
                <a:lnTo>
                  <a:pt x="10205673" y="0"/>
                </a:lnTo>
                <a:lnTo>
                  <a:pt x="10205673" y="8168419"/>
                </a:lnTo>
                <a:lnTo>
                  <a:pt x="0" y="8168419"/>
                </a:lnTo>
                <a:lnTo>
                  <a:pt x="0" y="0"/>
                </a:lnTo>
                <a:close/>
              </a:path>
            </a:pathLst>
          </a:custGeom>
          <a:blipFill>
            <a:blip r:embed="rId2">
              <a:alphaModFix amt="19999"/>
            </a:blip>
            <a:stretch>
              <a:fillRect l="0" t="0" r="0" b="0"/>
            </a:stretch>
          </a:blipFill>
        </p:spPr>
      </p:sp>
      <p:sp>
        <p:nvSpPr>
          <p:cNvPr name="TextBox 8" id="8"/>
          <p:cNvSpPr txBox="true"/>
          <p:nvPr/>
        </p:nvSpPr>
        <p:spPr>
          <a:xfrm rot="0">
            <a:off x="1028700" y="4158439"/>
            <a:ext cx="16018523" cy="5099861"/>
          </a:xfrm>
          <a:prstGeom prst="rect">
            <a:avLst/>
          </a:prstGeom>
        </p:spPr>
        <p:txBody>
          <a:bodyPr anchor="t" rtlCol="false" tIns="0" lIns="0" bIns="0" rIns="0">
            <a:spAutoFit/>
          </a:bodyPr>
          <a:lstStyle/>
          <a:p>
            <a:pPr algn="l" marL="734059" indent="-367030" lvl="1">
              <a:lnSpc>
                <a:spcPts val="5099"/>
              </a:lnSpc>
              <a:buAutoNum type="arabicPeriod" startAt="1"/>
            </a:pPr>
            <a:r>
              <a:rPr lang="en-US" sz="3399" spc="118">
                <a:solidFill>
                  <a:srgbClr val="000000"/>
                </a:solidFill>
                <a:latin typeface="Childos Arabic"/>
                <a:ea typeface="Childos Arabic"/>
                <a:cs typeface="Childos Arabic"/>
                <a:sym typeface="Childos Arabic"/>
              </a:rPr>
              <a:t>How could DAAM be adapted to analyze abstract concepts or non-concrete terms in prompts?</a:t>
            </a:r>
          </a:p>
          <a:p>
            <a:pPr algn="l" marL="734059" indent="-367030" lvl="1">
              <a:lnSpc>
                <a:spcPts val="5099"/>
              </a:lnSpc>
              <a:buAutoNum type="arabicPeriod" startAt="1"/>
            </a:pPr>
            <a:r>
              <a:rPr lang="en-US" sz="3399" spc="118">
                <a:solidFill>
                  <a:srgbClr val="000000"/>
                </a:solidFill>
                <a:latin typeface="Childos Arabic"/>
                <a:ea typeface="Childos Arabic"/>
                <a:cs typeface="Childos Arabic"/>
                <a:sym typeface="Childos Arabic"/>
              </a:rPr>
              <a:t>What are the computational trade-offs and potential advancements needed to integrate gradient-based interpretability methods into diffusion model analysis?</a:t>
            </a:r>
          </a:p>
          <a:p>
            <a:pPr algn="l" marL="734059" indent="-367030" lvl="1">
              <a:lnSpc>
                <a:spcPts val="5099"/>
              </a:lnSpc>
              <a:buAutoNum type="arabicPeriod" startAt="1"/>
            </a:pPr>
            <a:r>
              <a:rPr lang="en-US" sz="3399" spc="118">
                <a:solidFill>
                  <a:srgbClr val="000000"/>
                </a:solidFill>
                <a:latin typeface="Childos Arabic"/>
                <a:ea typeface="Childos Arabic"/>
                <a:cs typeface="Childos Arabic"/>
                <a:sym typeface="Childos Arabic"/>
              </a:rPr>
              <a:t>What steps could be taken to address feature entanglement issues in cohyponyms and adjectives? Could existing techniques be adapted for efficient disentanglement?</a:t>
            </a:r>
          </a:p>
          <a:p>
            <a:pPr algn="just">
              <a:lnSpc>
                <a:spcPts val="5099"/>
              </a:lnSpc>
            </a:pPr>
          </a:p>
        </p:txBody>
      </p:sp>
      <p:sp>
        <p:nvSpPr>
          <p:cNvPr name="TextBox 9" id="9"/>
          <p:cNvSpPr txBox="true"/>
          <p:nvPr/>
        </p:nvSpPr>
        <p:spPr>
          <a:xfrm rot="0">
            <a:off x="1855240" y="1855073"/>
            <a:ext cx="14487831"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Questions for the Authors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8459058"/>
            <a:ext cx="16230600" cy="0"/>
          </a:xfrm>
          <a:prstGeom prst="line">
            <a:avLst/>
          </a:prstGeom>
          <a:ln cap="flat" w="19050">
            <a:solidFill>
              <a:srgbClr val="000000"/>
            </a:solidFill>
            <a:prstDash val="solid"/>
            <a:headEnd type="none" len="sm" w="sm"/>
            <a:tailEnd type="none" len="sm" w="sm"/>
          </a:ln>
        </p:spPr>
      </p:sp>
      <p:sp>
        <p:nvSpPr>
          <p:cNvPr name="AutoShape 4" id="4"/>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5" id="5"/>
          <p:cNvGrpSpPr/>
          <p:nvPr/>
        </p:nvGrpSpPr>
        <p:grpSpPr>
          <a:xfrm rot="0">
            <a:off x="857009" y="205740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400059" y="3126259"/>
            <a:ext cx="12197919" cy="3418972"/>
          </a:xfrm>
          <a:prstGeom prst="rect">
            <a:avLst/>
          </a:prstGeom>
        </p:spPr>
        <p:txBody>
          <a:bodyPr anchor="t" rtlCol="false" tIns="0" lIns="0" bIns="0" rIns="0">
            <a:spAutoFit/>
          </a:bodyPr>
          <a:lstStyle/>
          <a:p>
            <a:pPr algn="l">
              <a:lnSpc>
                <a:spcPts val="8959"/>
              </a:lnSpc>
            </a:pPr>
            <a:r>
              <a:rPr lang="en-US" sz="6399">
                <a:solidFill>
                  <a:srgbClr val="000000"/>
                </a:solidFill>
                <a:latin typeface="Childos Arabic"/>
                <a:ea typeface="Childos Arabic"/>
                <a:cs typeface="Childos Arabic"/>
                <a:sym typeface="Childos Arabic"/>
              </a:rPr>
              <a:t>Morph-fitting:</a:t>
            </a:r>
          </a:p>
          <a:p>
            <a:pPr algn="l">
              <a:lnSpc>
                <a:spcPts val="8959"/>
              </a:lnSpc>
            </a:pPr>
            <a:r>
              <a:rPr lang="en-US" sz="6399">
                <a:solidFill>
                  <a:srgbClr val="000000"/>
                </a:solidFill>
                <a:latin typeface="Childos Arabic"/>
                <a:ea typeface="Childos Arabic"/>
                <a:cs typeface="Childos Arabic"/>
                <a:sym typeface="Childos Arabic"/>
              </a:rPr>
              <a:t>Fine-Tuning Word Vector Spaces with Simple Language-Specific Rules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226866" y="4432305"/>
            <a:ext cx="16032434" cy="3181350"/>
          </a:xfrm>
          <a:prstGeom prst="rect">
            <a:avLst/>
          </a:prstGeom>
        </p:spPr>
        <p:txBody>
          <a:bodyPr anchor="t" rtlCol="false" tIns="0" lIns="0" bIns="0" rIns="0">
            <a:spAutoFit/>
          </a:bodyPr>
          <a:lstStyle/>
          <a:p>
            <a:pPr algn="just">
              <a:lnSpc>
                <a:spcPts val="4129"/>
              </a:lnSpc>
            </a:pPr>
            <a:r>
              <a:rPr lang="en-US" b="true" sz="3441" spc="120">
                <a:solidFill>
                  <a:srgbClr val="000000"/>
                </a:solidFill>
                <a:latin typeface="Childos Arabic Bold"/>
                <a:ea typeface="Childos Arabic Bold"/>
                <a:cs typeface="Childos Arabic Bold"/>
                <a:sym typeface="Childos Arabic Bold"/>
              </a:rPr>
              <a:t>Major Challenges of Morphologically rich languages:</a:t>
            </a:r>
          </a:p>
          <a:p>
            <a:pPr algn="just" marL="743007" indent="-371504" lvl="1">
              <a:lnSpc>
                <a:spcPts val="4129"/>
              </a:lnSpc>
              <a:buFont typeface="Arial"/>
              <a:buChar char="•"/>
            </a:pPr>
            <a:r>
              <a:rPr lang="en-US" sz="3441" spc="120">
                <a:solidFill>
                  <a:srgbClr val="000000"/>
                </a:solidFill>
                <a:latin typeface="Childos Arabic"/>
                <a:ea typeface="Childos Arabic"/>
                <a:cs typeface="Childos Arabic"/>
                <a:sym typeface="Childos Arabic"/>
              </a:rPr>
              <a:t>Handling low-frequency words</a:t>
            </a:r>
          </a:p>
          <a:p>
            <a:pPr algn="just" marL="743007" indent="-371504" lvl="1">
              <a:lnSpc>
                <a:spcPts val="4129"/>
              </a:lnSpc>
              <a:buFont typeface="Arial"/>
              <a:buChar char="•"/>
            </a:pPr>
            <a:r>
              <a:rPr lang="en-US" sz="3441" spc="120">
                <a:solidFill>
                  <a:srgbClr val="000000"/>
                </a:solidFill>
                <a:latin typeface="Childos Arabic"/>
                <a:ea typeface="Childos Arabic"/>
                <a:cs typeface="Childos Arabic"/>
                <a:sym typeface="Childos Arabic"/>
              </a:rPr>
              <a:t>D</a:t>
            </a:r>
            <a:r>
              <a:rPr lang="en-US" sz="3441" spc="120">
                <a:solidFill>
                  <a:srgbClr val="000000"/>
                </a:solidFill>
                <a:latin typeface="Childos Arabic"/>
                <a:ea typeface="Childos Arabic"/>
                <a:cs typeface="Childos Arabic"/>
                <a:sym typeface="Childos Arabic"/>
              </a:rPr>
              <a:t>istinguishing similar yet semantically opposite words.</a:t>
            </a:r>
          </a:p>
          <a:p>
            <a:pPr algn="just">
              <a:lnSpc>
                <a:spcPts val="4129"/>
              </a:lnSpc>
            </a:pPr>
          </a:p>
          <a:p>
            <a:pPr algn="just">
              <a:lnSpc>
                <a:spcPts val="4129"/>
              </a:lnSpc>
            </a:pPr>
            <a:r>
              <a:rPr lang="en-US" b="true" sz="3441" spc="120">
                <a:solidFill>
                  <a:srgbClr val="000000"/>
                </a:solidFill>
                <a:latin typeface="Childos Arabic Bold"/>
                <a:ea typeface="Childos Arabic Bold"/>
                <a:cs typeface="Childos Arabic Bold"/>
                <a:sym typeface="Childos Arabic Bold"/>
              </a:rPr>
              <a:t>Morph-fitting:</a:t>
            </a:r>
          </a:p>
          <a:p>
            <a:pPr algn="just" marL="743007" indent="-371504" lvl="1">
              <a:lnSpc>
                <a:spcPts val="4129"/>
              </a:lnSpc>
              <a:spcBef>
                <a:spcPct val="0"/>
              </a:spcBef>
              <a:buFont typeface="Arial"/>
              <a:buChar char="•"/>
            </a:pPr>
            <a:r>
              <a:rPr lang="en-US" sz="3441" spc="120">
                <a:solidFill>
                  <a:srgbClr val="000000"/>
                </a:solidFill>
                <a:latin typeface="Childos Arabic"/>
                <a:ea typeface="Childos Arabic"/>
                <a:cs typeface="Childos Arabic"/>
                <a:sym typeface="Childos Arabic"/>
              </a:rPr>
              <a:t>Generating morphological constraints based on language-specific rules.</a:t>
            </a:r>
          </a:p>
        </p:txBody>
      </p:sp>
      <p:sp>
        <p:nvSpPr>
          <p:cNvPr name="TextBox 8" id="8"/>
          <p:cNvSpPr txBox="true"/>
          <p:nvPr/>
        </p:nvSpPr>
        <p:spPr>
          <a:xfrm rot="0">
            <a:off x="1855240" y="1855073"/>
            <a:ext cx="8320728"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Introduction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226866" y="4128356"/>
            <a:ext cx="16032434" cy="4752975"/>
          </a:xfrm>
          <a:prstGeom prst="rect">
            <a:avLst/>
          </a:prstGeom>
        </p:spPr>
        <p:txBody>
          <a:bodyPr anchor="t" rtlCol="false" tIns="0" lIns="0" bIns="0" rIns="0">
            <a:spAutoFit/>
          </a:bodyPr>
          <a:lstStyle/>
          <a:p>
            <a:pPr algn="just">
              <a:lnSpc>
                <a:spcPts val="4129"/>
              </a:lnSpc>
            </a:pPr>
            <a:r>
              <a:rPr lang="en-US" b="true" sz="3441" spc="120">
                <a:solidFill>
                  <a:srgbClr val="000000"/>
                </a:solidFill>
                <a:latin typeface="Childos Arabic Bold"/>
                <a:ea typeface="Childos Arabic Bold"/>
                <a:cs typeface="Childos Arabic Bold"/>
                <a:sym typeface="Childos Arabic Bold"/>
              </a:rPr>
              <a:t>Input: Pre-trained Word Vectors</a:t>
            </a:r>
          </a:p>
          <a:p>
            <a:pPr algn="just" marL="743007" indent="-371504" lvl="1">
              <a:lnSpc>
                <a:spcPts val="4129"/>
              </a:lnSpc>
              <a:buFont typeface="Arial"/>
              <a:buChar char="•"/>
            </a:pPr>
            <a:r>
              <a:rPr lang="en-US" sz="3441" spc="120">
                <a:solidFill>
                  <a:srgbClr val="000000"/>
                </a:solidFill>
                <a:latin typeface="Childos Arabic"/>
                <a:ea typeface="Childos Arabic"/>
                <a:cs typeface="Childos Arabic"/>
                <a:sym typeface="Childos Arabic"/>
              </a:rPr>
              <a:t>Standard distributional word embedding model (e.g., SGNS, GloVe).</a:t>
            </a:r>
          </a:p>
          <a:p>
            <a:pPr algn="just">
              <a:lnSpc>
                <a:spcPts val="4129"/>
              </a:lnSpc>
            </a:pPr>
            <a:r>
              <a:rPr lang="en-US" b="true" sz="3441" spc="120">
                <a:solidFill>
                  <a:srgbClr val="000000"/>
                </a:solidFill>
                <a:latin typeface="Childos Arabic Bold"/>
                <a:ea typeface="Childos Arabic Bold"/>
                <a:cs typeface="Childos Arabic Bold"/>
                <a:sym typeface="Childos Arabic Bold"/>
              </a:rPr>
              <a:t>Morphological Constraints</a:t>
            </a:r>
          </a:p>
          <a:p>
            <a:pPr algn="just" marL="743007" indent="-371504" lvl="1">
              <a:lnSpc>
                <a:spcPts val="4129"/>
              </a:lnSpc>
              <a:buFont typeface="Arial"/>
              <a:buChar char="•"/>
            </a:pPr>
            <a:r>
              <a:rPr lang="en-US" sz="3441" spc="120">
                <a:solidFill>
                  <a:srgbClr val="000000"/>
                </a:solidFill>
                <a:latin typeface="Childos Arabic"/>
                <a:ea typeface="Childos Arabic"/>
                <a:cs typeface="Childos Arabic"/>
                <a:sym typeface="Childos Arabic"/>
              </a:rPr>
              <a:t>ATTRACT Constraints</a:t>
            </a:r>
          </a:p>
          <a:p>
            <a:pPr algn="just" marL="743007" indent="-371504" lvl="1">
              <a:lnSpc>
                <a:spcPts val="4129"/>
              </a:lnSpc>
              <a:buFont typeface="Arial"/>
              <a:buChar char="•"/>
            </a:pPr>
            <a:r>
              <a:rPr lang="en-US" sz="3441" spc="120">
                <a:solidFill>
                  <a:srgbClr val="000000"/>
                </a:solidFill>
                <a:latin typeface="Childos Arabic"/>
                <a:ea typeface="Childos Arabic"/>
                <a:cs typeface="Childos Arabic"/>
                <a:sym typeface="Childos Arabic"/>
              </a:rPr>
              <a:t>REPEL Constraints</a:t>
            </a:r>
          </a:p>
          <a:p>
            <a:pPr algn="just">
              <a:lnSpc>
                <a:spcPts val="4129"/>
              </a:lnSpc>
            </a:pPr>
            <a:r>
              <a:rPr lang="en-US" b="true" sz="3441" spc="120">
                <a:solidFill>
                  <a:srgbClr val="000000"/>
                </a:solidFill>
                <a:latin typeface="Childos Arabic Bold"/>
                <a:ea typeface="Childos Arabic Bold"/>
                <a:cs typeface="Childos Arabic Bold"/>
                <a:sym typeface="Childos Arabic Bold"/>
              </a:rPr>
              <a:t>ATTRACT-REPEL Algorithm</a:t>
            </a:r>
          </a:p>
          <a:p>
            <a:pPr algn="just" marL="743007" indent="-371504" lvl="1">
              <a:lnSpc>
                <a:spcPts val="4129"/>
              </a:lnSpc>
              <a:buFont typeface="Arial"/>
              <a:buChar char="•"/>
            </a:pPr>
            <a:r>
              <a:rPr lang="en-US" sz="3441" spc="120">
                <a:solidFill>
                  <a:srgbClr val="000000"/>
                </a:solidFill>
                <a:latin typeface="Childos Arabic"/>
                <a:ea typeface="Childos Arabic"/>
                <a:cs typeface="Childos Arabic"/>
                <a:sym typeface="Childos Arabic"/>
              </a:rPr>
              <a:t>ATTRACT Loss</a:t>
            </a:r>
          </a:p>
          <a:p>
            <a:pPr algn="just" marL="743007" indent="-371504" lvl="1">
              <a:lnSpc>
                <a:spcPts val="4129"/>
              </a:lnSpc>
              <a:buFont typeface="Arial"/>
              <a:buChar char="•"/>
            </a:pPr>
            <a:r>
              <a:rPr lang="en-US" sz="3441" spc="120">
                <a:solidFill>
                  <a:srgbClr val="000000"/>
                </a:solidFill>
                <a:latin typeface="Childos Arabic"/>
                <a:ea typeface="Childos Arabic"/>
                <a:cs typeface="Childos Arabic"/>
                <a:sym typeface="Childos Arabic"/>
              </a:rPr>
              <a:t>REPEL Loss</a:t>
            </a:r>
          </a:p>
          <a:p>
            <a:pPr algn="just" marL="743007" indent="-371504" lvl="1">
              <a:lnSpc>
                <a:spcPts val="4129"/>
              </a:lnSpc>
              <a:spcBef>
                <a:spcPct val="0"/>
              </a:spcBef>
              <a:buFont typeface="Arial"/>
              <a:buChar char="•"/>
            </a:pPr>
            <a:r>
              <a:rPr lang="en-US" sz="3441" spc="120">
                <a:solidFill>
                  <a:srgbClr val="000000"/>
                </a:solidFill>
                <a:latin typeface="Childos Arabic"/>
                <a:ea typeface="Childos Arabic"/>
                <a:cs typeface="Childos Arabic"/>
                <a:sym typeface="Childos Arabic"/>
              </a:rPr>
              <a:t>Regularization Term </a:t>
            </a:r>
          </a:p>
        </p:txBody>
      </p:sp>
      <p:sp>
        <p:nvSpPr>
          <p:cNvPr name="Freeform 8" id="8"/>
          <p:cNvSpPr/>
          <p:nvPr/>
        </p:nvSpPr>
        <p:spPr>
          <a:xfrm flipH="false" flipV="false" rot="0">
            <a:off x="7750838" y="5812891"/>
            <a:ext cx="9764359" cy="3068440"/>
          </a:xfrm>
          <a:custGeom>
            <a:avLst/>
            <a:gdLst/>
            <a:ahLst/>
            <a:cxnLst/>
            <a:rect r="r" b="b" t="t" l="l"/>
            <a:pathLst>
              <a:path h="3068440" w="9764359">
                <a:moveTo>
                  <a:pt x="0" y="0"/>
                </a:moveTo>
                <a:lnTo>
                  <a:pt x="9764358" y="0"/>
                </a:lnTo>
                <a:lnTo>
                  <a:pt x="9764358" y="3068440"/>
                </a:lnTo>
                <a:lnTo>
                  <a:pt x="0" y="3068440"/>
                </a:lnTo>
                <a:lnTo>
                  <a:pt x="0" y="0"/>
                </a:lnTo>
                <a:close/>
              </a:path>
            </a:pathLst>
          </a:custGeom>
          <a:blipFill>
            <a:blip r:embed="rId3"/>
            <a:stretch>
              <a:fillRect l="0" t="0" r="-2194" b="0"/>
            </a:stretch>
          </a:blipFill>
        </p:spPr>
      </p:sp>
      <p:sp>
        <p:nvSpPr>
          <p:cNvPr name="TextBox 9" id="9"/>
          <p:cNvSpPr txBox="true"/>
          <p:nvPr/>
        </p:nvSpPr>
        <p:spPr>
          <a:xfrm rot="0">
            <a:off x="1829651" y="1855062"/>
            <a:ext cx="8320728"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Approach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1233038" y="2623395"/>
            <a:ext cx="5515621" cy="5673557"/>
          </a:xfrm>
          <a:custGeom>
            <a:avLst/>
            <a:gdLst/>
            <a:ahLst/>
            <a:cxnLst/>
            <a:rect r="r" b="b" t="t" l="l"/>
            <a:pathLst>
              <a:path h="5673557" w="5515621">
                <a:moveTo>
                  <a:pt x="0" y="0"/>
                </a:moveTo>
                <a:lnTo>
                  <a:pt x="5515621" y="0"/>
                </a:lnTo>
                <a:lnTo>
                  <a:pt x="5515621" y="5673557"/>
                </a:lnTo>
                <a:lnTo>
                  <a:pt x="0" y="5673557"/>
                </a:lnTo>
                <a:lnTo>
                  <a:pt x="0" y="0"/>
                </a:lnTo>
                <a:close/>
              </a:path>
            </a:pathLst>
          </a:custGeom>
          <a:blipFill>
            <a:blip r:embed="rId3"/>
            <a:stretch>
              <a:fillRect l="0" t="0" r="0" b="0"/>
            </a:stretch>
          </a:blipFill>
        </p:spPr>
      </p:sp>
      <p:sp>
        <p:nvSpPr>
          <p:cNvPr name="TextBox 8" id="8"/>
          <p:cNvSpPr txBox="true"/>
          <p:nvPr/>
        </p:nvSpPr>
        <p:spPr>
          <a:xfrm rot="0">
            <a:off x="1829651" y="1855062"/>
            <a:ext cx="8320728"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Evaluation</a:t>
            </a:r>
          </a:p>
        </p:txBody>
      </p:sp>
      <p:sp>
        <p:nvSpPr>
          <p:cNvPr name="TextBox 9" id="9"/>
          <p:cNvSpPr txBox="true"/>
          <p:nvPr/>
        </p:nvSpPr>
        <p:spPr>
          <a:xfrm rot="0">
            <a:off x="1445806" y="4156931"/>
            <a:ext cx="16032434" cy="3705225"/>
          </a:xfrm>
          <a:prstGeom prst="rect">
            <a:avLst/>
          </a:prstGeom>
        </p:spPr>
        <p:txBody>
          <a:bodyPr anchor="t" rtlCol="false" tIns="0" lIns="0" bIns="0" rIns="0">
            <a:spAutoFit/>
          </a:bodyPr>
          <a:lstStyle/>
          <a:p>
            <a:pPr algn="just">
              <a:lnSpc>
                <a:spcPts val="4129"/>
              </a:lnSpc>
            </a:pPr>
            <a:r>
              <a:rPr lang="en-US" b="true" sz="3441" spc="120">
                <a:solidFill>
                  <a:srgbClr val="000000"/>
                </a:solidFill>
                <a:latin typeface="Childos Arabic Bold"/>
                <a:ea typeface="Childos Arabic Bold"/>
                <a:cs typeface="Childos Arabic Bold"/>
                <a:sym typeface="Childos Arabic Bold"/>
              </a:rPr>
              <a:t>Intrinsic Evaluation</a:t>
            </a:r>
          </a:p>
          <a:p>
            <a:pPr algn="just">
              <a:lnSpc>
                <a:spcPts val="4129"/>
              </a:lnSpc>
            </a:pPr>
            <a:r>
              <a:rPr lang="en-US" b="true" sz="3441" spc="120">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Spearman's rank correlation</a:t>
            </a:r>
          </a:p>
          <a:p>
            <a:pPr algn="just">
              <a:lnSpc>
                <a:spcPts val="4129"/>
              </a:lnSpc>
            </a:pPr>
            <a:r>
              <a:rPr lang="en-US" b="true" sz="3441" spc="120">
                <a:solidFill>
                  <a:srgbClr val="000000"/>
                </a:solidFill>
                <a:latin typeface="Childos Arabic Bold"/>
                <a:ea typeface="Childos Arabic Bold"/>
                <a:cs typeface="Childos Arabic Bold"/>
                <a:sym typeface="Childos Arabic Bold"/>
              </a:rPr>
              <a:t>Extrinsic Evaluation</a:t>
            </a:r>
          </a:p>
          <a:p>
            <a:pPr algn="just">
              <a:lnSpc>
                <a:spcPts val="4129"/>
              </a:lnSpc>
            </a:pPr>
            <a:r>
              <a:rPr lang="en-US" b="true" sz="3441" spc="120">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dialogue state tracking (DST)</a:t>
            </a:r>
          </a:p>
          <a:p>
            <a:pPr algn="just">
              <a:lnSpc>
                <a:spcPts val="4129"/>
              </a:lnSpc>
            </a:pPr>
            <a:r>
              <a:rPr lang="en-US" b="true" sz="3441" spc="120">
                <a:solidFill>
                  <a:srgbClr val="000000"/>
                </a:solidFill>
                <a:latin typeface="Childos Arabic Bold"/>
                <a:ea typeface="Childos Arabic Bold"/>
                <a:cs typeface="Childos Arabic Bold"/>
                <a:sym typeface="Childos Arabic Bold"/>
              </a:rPr>
              <a:t>Comparison with Other Methods</a:t>
            </a:r>
          </a:p>
          <a:p>
            <a:pPr algn="just">
              <a:lnSpc>
                <a:spcPts val="4129"/>
              </a:lnSpc>
            </a:pPr>
            <a:r>
              <a:rPr lang="en-US" b="true" sz="3441" spc="120">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compared to retrofitting and </a:t>
            </a:r>
          </a:p>
          <a:p>
            <a:pPr algn="just">
              <a:lnSpc>
                <a:spcPts val="4129"/>
              </a:lnSpc>
              <a:spcBef>
                <a:spcPct val="0"/>
              </a:spcBef>
            </a:pPr>
            <a:r>
              <a:rPr lang="en-US" sz="3441" spc="120">
                <a:solidFill>
                  <a:srgbClr val="000000"/>
                </a:solidFill>
                <a:latin typeface="Childos Arabic"/>
                <a:ea typeface="Childos Arabic"/>
                <a:cs typeface="Childos Arabic"/>
                <a:sym typeface="Childos Arabic"/>
              </a:rPr>
              <a:t>   counter-fitting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0802544" y="3528840"/>
            <a:ext cx="6303218" cy="3659933"/>
          </a:xfrm>
          <a:custGeom>
            <a:avLst/>
            <a:gdLst/>
            <a:ahLst/>
            <a:cxnLst/>
            <a:rect r="r" b="b" t="t" l="l"/>
            <a:pathLst>
              <a:path h="3659933" w="6303218">
                <a:moveTo>
                  <a:pt x="0" y="0"/>
                </a:moveTo>
                <a:lnTo>
                  <a:pt x="6303218" y="0"/>
                </a:lnTo>
                <a:lnTo>
                  <a:pt x="6303218" y="3659933"/>
                </a:lnTo>
                <a:lnTo>
                  <a:pt x="0" y="3659933"/>
                </a:lnTo>
                <a:lnTo>
                  <a:pt x="0" y="0"/>
                </a:lnTo>
                <a:close/>
              </a:path>
            </a:pathLst>
          </a:custGeom>
          <a:blipFill>
            <a:blip r:embed="rId3"/>
            <a:stretch>
              <a:fillRect l="0" t="0" r="0" b="0"/>
            </a:stretch>
          </a:blipFill>
        </p:spPr>
      </p:sp>
      <p:sp>
        <p:nvSpPr>
          <p:cNvPr name="TextBox 8" id="8"/>
          <p:cNvSpPr txBox="true"/>
          <p:nvPr/>
        </p:nvSpPr>
        <p:spPr>
          <a:xfrm rot="0">
            <a:off x="1829651" y="1855062"/>
            <a:ext cx="8320728"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Evaluation</a:t>
            </a:r>
          </a:p>
        </p:txBody>
      </p:sp>
      <p:sp>
        <p:nvSpPr>
          <p:cNvPr name="TextBox 9" id="9"/>
          <p:cNvSpPr txBox="true"/>
          <p:nvPr/>
        </p:nvSpPr>
        <p:spPr>
          <a:xfrm rot="0">
            <a:off x="1445806" y="4156931"/>
            <a:ext cx="16032434" cy="3705225"/>
          </a:xfrm>
          <a:prstGeom prst="rect">
            <a:avLst/>
          </a:prstGeom>
        </p:spPr>
        <p:txBody>
          <a:bodyPr anchor="t" rtlCol="false" tIns="0" lIns="0" bIns="0" rIns="0">
            <a:spAutoFit/>
          </a:bodyPr>
          <a:lstStyle/>
          <a:p>
            <a:pPr algn="just">
              <a:lnSpc>
                <a:spcPts val="4129"/>
              </a:lnSpc>
            </a:pPr>
            <a:r>
              <a:rPr lang="en-US" b="true" sz="3441" spc="120">
                <a:solidFill>
                  <a:srgbClr val="000000"/>
                </a:solidFill>
                <a:latin typeface="Childos Arabic Bold"/>
                <a:ea typeface="Childos Arabic Bold"/>
                <a:cs typeface="Childos Arabic Bold"/>
                <a:sym typeface="Childos Arabic Bold"/>
              </a:rPr>
              <a:t>Intrinsic Evaluation</a:t>
            </a:r>
          </a:p>
          <a:p>
            <a:pPr algn="just">
              <a:lnSpc>
                <a:spcPts val="4129"/>
              </a:lnSpc>
            </a:pPr>
            <a:r>
              <a:rPr lang="en-US" b="true" sz="3441" spc="120">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Spearman's rank correlation</a:t>
            </a:r>
          </a:p>
          <a:p>
            <a:pPr algn="just">
              <a:lnSpc>
                <a:spcPts val="4129"/>
              </a:lnSpc>
            </a:pPr>
            <a:r>
              <a:rPr lang="en-US" b="true" sz="3441" spc="120">
                <a:solidFill>
                  <a:srgbClr val="000000"/>
                </a:solidFill>
                <a:latin typeface="Childos Arabic Bold"/>
                <a:ea typeface="Childos Arabic Bold"/>
                <a:cs typeface="Childos Arabic Bold"/>
                <a:sym typeface="Childos Arabic Bold"/>
              </a:rPr>
              <a:t>Extrinsic Evaluation</a:t>
            </a:r>
          </a:p>
          <a:p>
            <a:pPr algn="just">
              <a:lnSpc>
                <a:spcPts val="4129"/>
              </a:lnSpc>
            </a:pPr>
            <a:r>
              <a:rPr lang="en-US" b="true" sz="3441" spc="120">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dialogue state tracking (DST)</a:t>
            </a:r>
          </a:p>
          <a:p>
            <a:pPr algn="just">
              <a:lnSpc>
                <a:spcPts val="4129"/>
              </a:lnSpc>
            </a:pPr>
            <a:r>
              <a:rPr lang="en-US" b="true" sz="3441" spc="120">
                <a:solidFill>
                  <a:srgbClr val="000000"/>
                </a:solidFill>
                <a:latin typeface="Childos Arabic Bold"/>
                <a:ea typeface="Childos Arabic Bold"/>
                <a:cs typeface="Childos Arabic Bold"/>
                <a:sym typeface="Childos Arabic Bold"/>
              </a:rPr>
              <a:t>Comparison with Other Methods</a:t>
            </a:r>
          </a:p>
          <a:p>
            <a:pPr algn="just">
              <a:lnSpc>
                <a:spcPts val="4129"/>
              </a:lnSpc>
            </a:pPr>
            <a:r>
              <a:rPr lang="en-US" b="true" sz="3441" spc="120">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compared to retrofitting and </a:t>
            </a:r>
          </a:p>
          <a:p>
            <a:pPr algn="just">
              <a:lnSpc>
                <a:spcPts val="4129"/>
              </a:lnSpc>
              <a:spcBef>
                <a:spcPct val="0"/>
              </a:spcBef>
            </a:pPr>
            <a:r>
              <a:rPr lang="en-US" sz="3441" spc="120">
                <a:solidFill>
                  <a:srgbClr val="000000"/>
                </a:solidFill>
                <a:latin typeface="Childos Arabic"/>
                <a:ea typeface="Childos Arabic"/>
                <a:cs typeface="Childos Arabic"/>
                <a:sym typeface="Childos Arabic"/>
              </a:rPr>
              <a:t>   counter-fitting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8816309" y="2342821"/>
            <a:ext cx="8442991" cy="5878433"/>
          </a:xfrm>
          <a:custGeom>
            <a:avLst/>
            <a:gdLst/>
            <a:ahLst/>
            <a:cxnLst/>
            <a:rect r="r" b="b" t="t" l="l"/>
            <a:pathLst>
              <a:path h="5878433" w="8442991">
                <a:moveTo>
                  <a:pt x="0" y="0"/>
                </a:moveTo>
                <a:lnTo>
                  <a:pt x="8442991" y="0"/>
                </a:lnTo>
                <a:lnTo>
                  <a:pt x="8442991" y="5878433"/>
                </a:lnTo>
                <a:lnTo>
                  <a:pt x="0" y="5878433"/>
                </a:lnTo>
                <a:lnTo>
                  <a:pt x="0" y="0"/>
                </a:lnTo>
                <a:close/>
              </a:path>
            </a:pathLst>
          </a:custGeom>
          <a:blipFill>
            <a:blip r:embed="rId3"/>
            <a:stretch>
              <a:fillRect l="0" t="0" r="0" b="0"/>
            </a:stretch>
          </a:blipFill>
        </p:spPr>
      </p:sp>
      <p:sp>
        <p:nvSpPr>
          <p:cNvPr name="TextBox 8" id="8"/>
          <p:cNvSpPr txBox="true"/>
          <p:nvPr/>
        </p:nvSpPr>
        <p:spPr>
          <a:xfrm rot="0">
            <a:off x="1436281" y="4156931"/>
            <a:ext cx="16032434" cy="3705225"/>
          </a:xfrm>
          <a:prstGeom prst="rect">
            <a:avLst/>
          </a:prstGeom>
        </p:spPr>
        <p:txBody>
          <a:bodyPr anchor="t" rtlCol="false" tIns="0" lIns="0" bIns="0" rIns="0">
            <a:spAutoFit/>
          </a:bodyPr>
          <a:lstStyle/>
          <a:p>
            <a:pPr algn="just">
              <a:lnSpc>
                <a:spcPts val="4129"/>
              </a:lnSpc>
            </a:pPr>
            <a:r>
              <a:rPr lang="en-US" b="true" sz="3441" spc="120">
                <a:solidFill>
                  <a:srgbClr val="000000"/>
                </a:solidFill>
                <a:latin typeface="Childos Arabic Bold"/>
                <a:ea typeface="Childos Arabic Bold"/>
                <a:cs typeface="Childos Arabic Bold"/>
                <a:sym typeface="Childos Arabic Bold"/>
              </a:rPr>
              <a:t>Intrinsic Evaluation</a:t>
            </a:r>
          </a:p>
          <a:p>
            <a:pPr algn="just">
              <a:lnSpc>
                <a:spcPts val="4129"/>
              </a:lnSpc>
            </a:pPr>
            <a:r>
              <a:rPr lang="en-US" b="true" sz="3441" spc="120">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Spearman's rank correlation</a:t>
            </a:r>
          </a:p>
          <a:p>
            <a:pPr algn="just">
              <a:lnSpc>
                <a:spcPts val="4129"/>
              </a:lnSpc>
            </a:pPr>
            <a:r>
              <a:rPr lang="en-US" b="true" sz="3441" spc="120">
                <a:solidFill>
                  <a:srgbClr val="000000"/>
                </a:solidFill>
                <a:latin typeface="Childos Arabic Bold"/>
                <a:ea typeface="Childos Arabic Bold"/>
                <a:cs typeface="Childos Arabic Bold"/>
                <a:sym typeface="Childos Arabic Bold"/>
              </a:rPr>
              <a:t>Extrinsic Evaluation</a:t>
            </a:r>
          </a:p>
          <a:p>
            <a:pPr algn="just">
              <a:lnSpc>
                <a:spcPts val="4129"/>
              </a:lnSpc>
            </a:pPr>
            <a:r>
              <a:rPr lang="en-US" b="true" sz="3441" spc="120">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dialogue state tracking (DST)</a:t>
            </a:r>
          </a:p>
          <a:p>
            <a:pPr algn="just">
              <a:lnSpc>
                <a:spcPts val="4129"/>
              </a:lnSpc>
            </a:pPr>
            <a:r>
              <a:rPr lang="en-US" b="true" sz="3441" spc="120">
                <a:solidFill>
                  <a:srgbClr val="000000"/>
                </a:solidFill>
                <a:latin typeface="Childos Arabic Bold"/>
                <a:ea typeface="Childos Arabic Bold"/>
                <a:cs typeface="Childos Arabic Bold"/>
                <a:sym typeface="Childos Arabic Bold"/>
              </a:rPr>
              <a:t>Comparison with Other Methods</a:t>
            </a:r>
          </a:p>
          <a:p>
            <a:pPr algn="just">
              <a:lnSpc>
                <a:spcPts val="4129"/>
              </a:lnSpc>
            </a:pPr>
            <a:r>
              <a:rPr lang="en-US" b="true" sz="3441" spc="120">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compared to retrofitting and </a:t>
            </a:r>
          </a:p>
          <a:p>
            <a:pPr algn="just">
              <a:lnSpc>
                <a:spcPts val="4129"/>
              </a:lnSpc>
              <a:spcBef>
                <a:spcPct val="0"/>
              </a:spcBef>
            </a:pPr>
            <a:r>
              <a:rPr lang="en-US" sz="3441" spc="120">
                <a:solidFill>
                  <a:srgbClr val="000000"/>
                </a:solidFill>
                <a:latin typeface="Childos Arabic"/>
                <a:ea typeface="Childos Arabic"/>
                <a:cs typeface="Childos Arabic"/>
                <a:sym typeface="Childos Arabic"/>
              </a:rPr>
              <a:t>   counter-fitting</a:t>
            </a:r>
          </a:p>
        </p:txBody>
      </p:sp>
      <p:sp>
        <p:nvSpPr>
          <p:cNvPr name="TextBox 9" id="9"/>
          <p:cNvSpPr txBox="true"/>
          <p:nvPr/>
        </p:nvSpPr>
        <p:spPr>
          <a:xfrm rot="0">
            <a:off x="1829651" y="1855062"/>
            <a:ext cx="8320728"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Evaluation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8459058"/>
            <a:ext cx="16230600" cy="0"/>
          </a:xfrm>
          <a:prstGeom prst="line">
            <a:avLst/>
          </a:prstGeom>
          <a:ln cap="flat" w="19050">
            <a:solidFill>
              <a:srgbClr val="000000"/>
            </a:solidFill>
            <a:prstDash val="solid"/>
            <a:headEnd type="none" len="sm" w="sm"/>
            <a:tailEnd type="none" len="sm" w="sm"/>
          </a:ln>
        </p:spPr>
      </p:sp>
      <p:sp>
        <p:nvSpPr>
          <p:cNvPr name="AutoShape 4" id="4"/>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5" id="5"/>
          <p:cNvGrpSpPr/>
          <p:nvPr/>
        </p:nvGrpSpPr>
        <p:grpSpPr>
          <a:xfrm rot="0">
            <a:off x="857009" y="205740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400059" y="3126259"/>
            <a:ext cx="13487882" cy="3418972"/>
          </a:xfrm>
          <a:prstGeom prst="rect">
            <a:avLst/>
          </a:prstGeom>
        </p:spPr>
        <p:txBody>
          <a:bodyPr anchor="t" rtlCol="false" tIns="0" lIns="0" bIns="0" rIns="0">
            <a:spAutoFit/>
          </a:bodyPr>
          <a:lstStyle/>
          <a:p>
            <a:pPr algn="l">
              <a:lnSpc>
                <a:spcPts val="8959"/>
              </a:lnSpc>
            </a:pPr>
            <a:r>
              <a:rPr lang="en-US" sz="6399">
                <a:solidFill>
                  <a:srgbClr val="000000"/>
                </a:solidFill>
                <a:latin typeface="Childos Arabic"/>
                <a:ea typeface="Childos Arabic"/>
                <a:cs typeface="Childos Arabic"/>
                <a:sym typeface="Childos Arabic"/>
              </a:rPr>
              <a:t>What the DAAM:</a:t>
            </a:r>
          </a:p>
          <a:p>
            <a:pPr algn="l">
              <a:lnSpc>
                <a:spcPts val="8959"/>
              </a:lnSpc>
            </a:pPr>
            <a:r>
              <a:rPr lang="en-US" sz="6399">
                <a:solidFill>
                  <a:srgbClr val="000000"/>
                </a:solidFill>
                <a:latin typeface="Childos Arabic"/>
                <a:ea typeface="Childos Arabic"/>
                <a:cs typeface="Childos Arabic"/>
                <a:sym typeface="Childos Arabic"/>
              </a:rPr>
              <a:t> Interpreting Stable Diffusion</a:t>
            </a:r>
          </a:p>
          <a:p>
            <a:pPr algn="l">
              <a:lnSpc>
                <a:spcPts val="8959"/>
              </a:lnSpc>
            </a:pPr>
            <a:r>
              <a:rPr lang="en-US" sz="6399">
                <a:solidFill>
                  <a:srgbClr val="000000"/>
                </a:solidFill>
                <a:latin typeface="Childos Arabic"/>
                <a:ea typeface="Childos Arabic"/>
                <a:cs typeface="Childos Arabic"/>
                <a:sym typeface="Childos Arabic"/>
              </a:rPr>
              <a:t> Using Cross Attention</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224302" y="4137881"/>
            <a:ext cx="15839396" cy="5741960"/>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Semantic Specialization</a:t>
            </a:r>
          </a:p>
          <a:p>
            <a:pPr algn="l">
              <a:lnSpc>
                <a:spcPts val="4080"/>
              </a:lnSpc>
            </a:pPr>
            <a:r>
              <a:rPr lang="en-US" sz="3400" spc="119">
                <a:solidFill>
                  <a:srgbClr val="000000"/>
                </a:solidFill>
                <a:latin typeface="Childos Arabic"/>
                <a:ea typeface="Childos Arabic"/>
                <a:cs typeface="Childos Arabic"/>
                <a:sym typeface="Childos Arabic"/>
              </a:rPr>
              <a:t>   Incorporate semantic constraints during training</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Word Vectors and Morphology</a:t>
            </a:r>
          </a:p>
          <a:p>
            <a:pPr algn="l">
              <a:lnSpc>
                <a:spcPts val="4080"/>
              </a:lnSpc>
            </a:pPr>
            <a:r>
              <a:rPr lang="en-US" sz="3400" spc="119">
                <a:solidFill>
                  <a:srgbClr val="000000"/>
                </a:solidFill>
                <a:latin typeface="Childos Arabic"/>
                <a:ea typeface="Childos Arabic"/>
                <a:cs typeface="Childos Arabic"/>
                <a:sym typeface="Childos Arabic"/>
              </a:rPr>
              <a:t>   Traditional methods often integrate morphological information during training</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Innovations in Morph-fitting</a:t>
            </a:r>
          </a:p>
          <a:p>
            <a:pPr algn="l">
              <a:lnSpc>
                <a:spcPts val="4080"/>
              </a:lnSpc>
            </a:pPr>
            <a:r>
              <a:rPr lang="en-US" sz="3400" spc="119">
                <a:solidFill>
                  <a:srgbClr val="000000"/>
                </a:solidFill>
                <a:latin typeface="Childos Arabic"/>
                <a:ea typeface="Childos Arabic"/>
                <a:cs typeface="Childos Arabic"/>
                <a:sym typeface="Childos Arabic"/>
              </a:rPr>
              <a:t>   Uses gold-standard morphological lexicons, morph-fitting achieves competitive performance</a:t>
            </a:r>
          </a:p>
          <a:p>
            <a:pPr algn="l">
              <a:lnSpc>
                <a:spcPts val="4431"/>
              </a:lnSpc>
            </a:pPr>
          </a:p>
          <a:p>
            <a:pPr algn="just">
              <a:lnSpc>
                <a:spcPts val="4431"/>
              </a:lnSpc>
              <a:spcBef>
                <a:spcPct val="0"/>
              </a:spcBef>
            </a:pPr>
          </a:p>
        </p:txBody>
      </p:sp>
      <p:sp>
        <p:nvSpPr>
          <p:cNvPr name="TextBox 8" id="8"/>
          <p:cNvSpPr txBox="true"/>
          <p:nvPr/>
        </p:nvSpPr>
        <p:spPr>
          <a:xfrm rot="0">
            <a:off x="1855240" y="1855073"/>
            <a:ext cx="14487831"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Related Work and Future Directions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5059790" y="1089881"/>
            <a:ext cx="8168419" cy="8168419"/>
          </a:xfrm>
          <a:custGeom>
            <a:avLst/>
            <a:gdLst/>
            <a:ahLst/>
            <a:cxnLst/>
            <a:rect r="r" b="b" t="t" l="l"/>
            <a:pathLst>
              <a:path h="8168419" w="8168419">
                <a:moveTo>
                  <a:pt x="0" y="0"/>
                </a:moveTo>
                <a:lnTo>
                  <a:pt x="8168420" y="0"/>
                </a:lnTo>
                <a:lnTo>
                  <a:pt x="8168420" y="8168419"/>
                </a:lnTo>
                <a:lnTo>
                  <a:pt x="0" y="8168419"/>
                </a:lnTo>
                <a:lnTo>
                  <a:pt x="0" y="0"/>
                </a:lnTo>
                <a:close/>
              </a:path>
            </a:pathLst>
          </a:custGeom>
          <a:blipFill>
            <a:blip r:embed="rId3">
              <a:alphaModFix amt="30000"/>
            </a:blip>
            <a:stretch>
              <a:fillRect l="0" t="0" r="0" b="0"/>
            </a:stretch>
          </a:blipFill>
        </p:spPr>
      </p:sp>
      <p:sp>
        <p:nvSpPr>
          <p:cNvPr name="TextBox 8" id="8"/>
          <p:cNvSpPr txBox="true"/>
          <p:nvPr/>
        </p:nvSpPr>
        <p:spPr>
          <a:xfrm rot="0">
            <a:off x="1220512" y="4031175"/>
            <a:ext cx="15846976" cy="6255825"/>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Novel Approach</a:t>
            </a:r>
          </a:p>
          <a:p>
            <a:pPr algn="l">
              <a:lnSpc>
                <a:spcPts val="4080"/>
              </a:lnSpc>
            </a:pPr>
            <a:r>
              <a:rPr lang="en-US" sz="3400" spc="119" b="true">
                <a:solidFill>
                  <a:srgbClr val="000000"/>
                </a:solidFill>
                <a:latin typeface="Childos Arabic Bold"/>
                <a:ea typeface="Childos Arabic Bold"/>
                <a:cs typeface="Childos Arabic Bold"/>
                <a:sym typeface="Childos Arabic Bold"/>
              </a:rPr>
              <a:t>   </a:t>
            </a:r>
            <a:r>
              <a:rPr lang="en-US" sz="3400" spc="119">
                <a:solidFill>
                  <a:srgbClr val="000000"/>
                </a:solidFill>
                <a:latin typeface="Childos Arabic"/>
                <a:ea typeface="Childos Arabic"/>
                <a:cs typeface="Childos Arabic"/>
                <a:sym typeface="Childos Arabic"/>
              </a:rPr>
              <a:t>A novel way to leverage simple morphological rules to fine-tune word vector spaces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Enhancing Word Vectors Across Four Languages</a:t>
            </a:r>
          </a:p>
          <a:p>
            <a:pPr algn="l">
              <a:lnSpc>
                <a:spcPts val="4080"/>
              </a:lnSpc>
            </a:pPr>
            <a:r>
              <a:rPr lang="en-US" sz="3400" spc="119">
                <a:solidFill>
                  <a:srgbClr val="000000"/>
                </a:solidFill>
                <a:latin typeface="Childos Arabic"/>
                <a:ea typeface="Childos Arabic"/>
                <a:cs typeface="Childos Arabic"/>
                <a:sym typeface="Childos Arabic"/>
              </a:rPr>
              <a:t>   Demonstrate the robustness and language-agnostic nature of morph-fitting</a:t>
            </a:r>
          </a:p>
          <a:p>
            <a:pPr algn="l">
              <a:lnSpc>
                <a:spcPts val="4080"/>
              </a:lnSpc>
            </a:pPr>
          </a:p>
          <a:p>
            <a:pPr algn="l">
              <a:lnSpc>
                <a:spcPts val="4080"/>
              </a:lnSpc>
            </a:pPr>
            <a:r>
              <a:rPr lang="en-US" sz="3400" spc="119">
                <a:solidFill>
                  <a:srgbClr val="000000"/>
                </a:solidFill>
                <a:latin typeface="Childos Arabic"/>
                <a:ea typeface="Childos Arabic"/>
                <a:cs typeface="Childos Arabic"/>
                <a:sym typeface="Childos Arabic"/>
              </a:rPr>
              <a:t>I</a:t>
            </a:r>
            <a:r>
              <a:rPr lang="en-US" sz="3400" spc="119" b="true">
                <a:solidFill>
                  <a:srgbClr val="000000"/>
                </a:solidFill>
                <a:latin typeface="Childos Arabic Bold"/>
                <a:ea typeface="Childos Arabic Bold"/>
                <a:cs typeface="Childos Arabic Bold"/>
                <a:sym typeface="Childos Arabic Bold"/>
              </a:rPr>
              <a:t>mplications for downstream tasks</a:t>
            </a:r>
          </a:p>
          <a:p>
            <a:pPr algn="l">
              <a:lnSpc>
                <a:spcPts val="4080"/>
              </a:lnSpc>
            </a:pPr>
            <a:r>
              <a:rPr lang="en-US" sz="3400" spc="119">
                <a:solidFill>
                  <a:srgbClr val="000000"/>
                </a:solidFill>
                <a:latin typeface="Childos Arabic"/>
                <a:ea typeface="Childos Arabic"/>
                <a:cs typeface="Childos Arabic"/>
                <a:sym typeface="Childos Arabic"/>
              </a:rPr>
              <a:t>   Improves word embeddings, enhancing performance in tasks like machine translation and dialogue systems.</a:t>
            </a:r>
          </a:p>
          <a:p>
            <a:pPr algn="l">
              <a:lnSpc>
                <a:spcPts val="4431"/>
              </a:lnSpc>
            </a:pPr>
          </a:p>
          <a:p>
            <a:pPr algn="just">
              <a:lnSpc>
                <a:spcPts val="4431"/>
              </a:lnSpc>
              <a:spcBef>
                <a:spcPct val="0"/>
              </a:spcBef>
            </a:pPr>
          </a:p>
        </p:txBody>
      </p:sp>
      <p:sp>
        <p:nvSpPr>
          <p:cNvPr name="TextBox 9" id="9"/>
          <p:cNvSpPr txBox="true"/>
          <p:nvPr/>
        </p:nvSpPr>
        <p:spPr>
          <a:xfrm rot="0">
            <a:off x="1855240" y="1855073"/>
            <a:ext cx="14487831"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Strengths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5059790" y="1089881"/>
            <a:ext cx="8168419" cy="8168419"/>
          </a:xfrm>
          <a:custGeom>
            <a:avLst/>
            <a:gdLst/>
            <a:ahLst/>
            <a:cxnLst/>
            <a:rect r="r" b="b" t="t" l="l"/>
            <a:pathLst>
              <a:path h="8168419" w="8168419">
                <a:moveTo>
                  <a:pt x="0" y="0"/>
                </a:moveTo>
                <a:lnTo>
                  <a:pt x="8168420" y="0"/>
                </a:lnTo>
                <a:lnTo>
                  <a:pt x="8168420" y="8168419"/>
                </a:lnTo>
                <a:lnTo>
                  <a:pt x="0" y="8168419"/>
                </a:lnTo>
                <a:lnTo>
                  <a:pt x="0" y="0"/>
                </a:lnTo>
                <a:close/>
              </a:path>
            </a:pathLst>
          </a:custGeom>
          <a:blipFill>
            <a:blip r:embed="rId3">
              <a:alphaModFix amt="30000"/>
            </a:blip>
            <a:stretch>
              <a:fillRect l="0" t="0" r="0" b="0"/>
            </a:stretch>
          </a:blipFill>
        </p:spPr>
      </p:sp>
      <p:sp>
        <p:nvSpPr>
          <p:cNvPr name="TextBox 8" id="8"/>
          <p:cNvSpPr txBox="true"/>
          <p:nvPr/>
        </p:nvSpPr>
        <p:spPr>
          <a:xfrm rot="0">
            <a:off x="1855240" y="1855073"/>
            <a:ext cx="14487831"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Weaknesses</a:t>
            </a:r>
          </a:p>
        </p:txBody>
      </p:sp>
      <p:sp>
        <p:nvSpPr>
          <p:cNvPr name="TextBox 9" id="9"/>
          <p:cNvSpPr txBox="true"/>
          <p:nvPr/>
        </p:nvSpPr>
        <p:spPr>
          <a:xfrm rot="0">
            <a:off x="1419904" y="4166456"/>
            <a:ext cx="15839396" cy="5741079"/>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Limited Generality</a:t>
            </a:r>
          </a:p>
          <a:p>
            <a:pPr algn="l">
              <a:lnSpc>
                <a:spcPts val="4080"/>
              </a:lnSpc>
            </a:pPr>
            <a:r>
              <a:rPr lang="en-US" sz="3400" spc="119">
                <a:solidFill>
                  <a:srgbClr val="000000"/>
                </a:solidFill>
                <a:latin typeface="Childos Arabic"/>
                <a:ea typeface="Childos Arabic"/>
                <a:cs typeface="Childos Arabic"/>
                <a:sym typeface="Childos Arabic"/>
              </a:rPr>
              <a:t>   The rules might not generalize well for more complex or irregular morphologies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Evaluation Gaps</a:t>
            </a:r>
          </a:p>
          <a:p>
            <a:pPr algn="l">
              <a:lnSpc>
                <a:spcPts val="4080"/>
              </a:lnSpc>
            </a:pPr>
            <a:r>
              <a:rPr lang="en-US" sz="3400" spc="119">
                <a:solidFill>
                  <a:srgbClr val="000000"/>
                </a:solidFill>
                <a:latin typeface="Childos Arabic"/>
                <a:ea typeface="Childos Arabic"/>
                <a:cs typeface="Childos Arabic"/>
                <a:sym typeface="Childos Arabic"/>
              </a:rPr>
              <a:t>   Not convincingly demonstrate the utility of the approach for morphologically simpler languages like English</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Limited Scalability</a:t>
            </a:r>
          </a:p>
          <a:p>
            <a:pPr algn="l">
              <a:lnSpc>
                <a:spcPts val="4080"/>
              </a:lnSpc>
            </a:pPr>
            <a:r>
              <a:rPr lang="en-US" sz="3400" spc="119">
                <a:solidFill>
                  <a:srgbClr val="000000"/>
                </a:solidFill>
                <a:latin typeface="Childos Arabic"/>
                <a:ea typeface="Childos Arabic"/>
                <a:cs typeface="Childos Arabic"/>
                <a:sym typeface="Childos Arabic"/>
              </a:rPr>
              <a:t>   Require manual effort or domain expertise for new languages</a:t>
            </a:r>
          </a:p>
          <a:p>
            <a:pPr algn="l">
              <a:lnSpc>
                <a:spcPts val="4431"/>
              </a:lnSpc>
            </a:pPr>
          </a:p>
          <a:p>
            <a:pPr algn="just">
              <a:lnSpc>
                <a:spcPts val="4431"/>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996319" y="1089881"/>
            <a:ext cx="10205673" cy="8168419"/>
          </a:xfrm>
          <a:custGeom>
            <a:avLst/>
            <a:gdLst/>
            <a:ahLst/>
            <a:cxnLst/>
            <a:rect r="r" b="b" t="t" l="l"/>
            <a:pathLst>
              <a:path h="8168419" w="10205673">
                <a:moveTo>
                  <a:pt x="0" y="0"/>
                </a:moveTo>
                <a:lnTo>
                  <a:pt x="10205673" y="0"/>
                </a:lnTo>
                <a:lnTo>
                  <a:pt x="10205673" y="8168419"/>
                </a:lnTo>
                <a:lnTo>
                  <a:pt x="0" y="8168419"/>
                </a:lnTo>
                <a:lnTo>
                  <a:pt x="0" y="0"/>
                </a:lnTo>
                <a:close/>
              </a:path>
            </a:pathLst>
          </a:custGeom>
          <a:blipFill>
            <a:blip r:embed="rId3">
              <a:alphaModFix amt="19999"/>
            </a:blip>
            <a:stretch>
              <a:fillRect l="0" t="0" r="0" b="0"/>
            </a:stretch>
          </a:blipFill>
        </p:spPr>
      </p:sp>
      <p:sp>
        <p:nvSpPr>
          <p:cNvPr name="TextBox 8" id="8"/>
          <p:cNvSpPr txBox="true"/>
          <p:nvPr/>
        </p:nvSpPr>
        <p:spPr>
          <a:xfrm rot="0">
            <a:off x="1134738" y="4158759"/>
            <a:ext cx="16018523" cy="5099541"/>
          </a:xfrm>
          <a:prstGeom prst="rect">
            <a:avLst/>
          </a:prstGeom>
        </p:spPr>
        <p:txBody>
          <a:bodyPr anchor="t" rtlCol="false" tIns="0" lIns="0" bIns="0" rIns="0">
            <a:spAutoFit/>
          </a:bodyPr>
          <a:lstStyle/>
          <a:p>
            <a:pPr algn="l" marL="734059" indent="-367030" lvl="1">
              <a:lnSpc>
                <a:spcPts val="5099"/>
              </a:lnSpc>
              <a:buAutoNum type="arabicPeriod" startAt="1"/>
            </a:pPr>
            <a:r>
              <a:rPr lang="en-US" sz="3399" spc="118">
                <a:solidFill>
                  <a:srgbClr val="000000"/>
                </a:solidFill>
                <a:latin typeface="Childos Arabic"/>
                <a:ea typeface="Childos Arabic"/>
                <a:cs typeface="Childos Arabic"/>
                <a:sym typeface="Childos Arabic"/>
              </a:rPr>
              <a:t>How does the method handle irregular forms that do not follow standard morphological patterns, such as 'go' and 'went'?</a:t>
            </a:r>
          </a:p>
          <a:p>
            <a:pPr algn="l" marL="734059" indent="-367030" lvl="1">
              <a:lnSpc>
                <a:spcPts val="5099"/>
              </a:lnSpc>
              <a:buAutoNum type="arabicPeriod" startAt="1"/>
            </a:pPr>
            <a:r>
              <a:rPr lang="en-US" sz="3399" spc="118">
                <a:solidFill>
                  <a:srgbClr val="000000"/>
                </a:solidFill>
                <a:latin typeface="Childos Arabic"/>
                <a:ea typeface="Childos Arabic"/>
                <a:cs typeface="Childos Arabic"/>
                <a:sym typeface="Childos Arabic"/>
              </a:rPr>
              <a:t>The paper mentions that some incorrect linguistic constraints (e.g., 'tent' and 'intent') may be generated. How significant is their impact on the overall model performance, and are there strategies to mitigate this issue?</a:t>
            </a:r>
          </a:p>
          <a:p>
            <a:pPr algn="l" marL="734059" indent="-367030" lvl="1">
              <a:lnSpc>
                <a:spcPts val="5099"/>
              </a:lnSpc>
              <a:buAutoNum type="arabicPeriod" startAt="1"/>
            </a:pPr>
            <a:r>
              <a:rPr lang="en-US" sz="3399" spc="118">
                <a:solidFill>
                  <a:srgbClr val="000000"/>
                </a:solidFill>
                <a:latin typeface="Childos Arabic"/>
                <a:ea typeface="Childos Arabic"/>
                <a:cs typeface="Childos Arabic"/>
                <a:sym typeface="Childos Arabic"/>
              </a:rPr>
              <a:t>For unknown languages, how can we confirm whether this method is applicable and scalable to that language?</a:t>
            </a:r>
          </a:p>
          <a:p>
            <a:pPr algn="just">
              <a:lnSpc>
                <a:spcPts val="5099"/>
              </a:lnSpc>
            </a:pPr>
          </a:p>
        </p:txBody>
      </p:sp>
      <p:sp>
        <p:nvSpPr>
          <p:cNvPr name="TextBox 9" id="9"/>
          <p:cNvSpPr txBox="true"/>
          <p:nvPr/>
        </p:nvSpPr>
        <p:spPr>
          <a:xfrm rot="0">
            <a:off x="1855240" y="1855073"/>
            <a:ext cx="14487831"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Questions for the Authors</a:t>
            </a: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8459058"/>
            <a:ext cx="16230600" cy="0"/>
          </a:xfrm>
          <a:prstGeom prst="line">
            <a:avLst/>
          </a:prstGeom>
          <a:ln cap="flat" w="19050">
            <a:solidFill>
              <a:srgbClr val="000000"/>
            </a:solidFill>
            <a:prstDash val="solid"/>
            <a:headEnd type="none" len="sm" w="sm"/>
            <a:tailEnd type="none" len="sm" w="sm"/>
          </a:ln>
        </p:spPr>
      </p:sp>
      <p:sp>
        <p:nvSpPr>
          <p:cNvPr name="AutoShape 4" id="4"/>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5" id="5"/>
          <p:cNvGrpSpPr/>
          <p:nvPr/>
        </p:nvGrpSpPr>
        <p:grpSpPr>
          <a:xfrm rot="0">
            <a:off x="857009" y="205740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400059" y="3126259"/>
            <a:ext cx="13487882" cy="3418840"/>
          </a:xfrm>
          <a:prstGeom prst="rect">
            <a:avLst/>
          </a:prstGeom>
        </p:spPr>
        <p:txBody>
          <a:bodyPr anchor="t" rtlCol="false" tIns="0" lIns="0" bIns="0" rIns="0">
            <a:spAutoFit/>
          </a:bodyPr>
          <a:lstStyle/>
          <a:p>
            <a:pPr algn="l">
              <a:lnSpc>
                <a:spcPts val="8959"/>
              </a:lnSpc>
            </a:pPr>
            <a:r>
              <a:rPr lang="en-US" sz="6399">
                <a:solidFill>
                  <a:srgbClr val="000000"/>
                </a:solidFill>
                <a:latin typeface="Childos Arabic"/>
                <a:ea typeface="Childos Arabic"/>
                <a:cs typeface="Childos Arabic"/>
                <a:sym typeface="Childos Arabic"/>
              </a:rPr>
              <a:t>SAPT: A Shared Attention Framework for Parameter-Efficient Continual Learning of Large Language Models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419904" y="4456674"/>
            <a:ext cx="16032434" cy="6341243"/>
          </a:xfrm>
          <a:prstGeom prst="rect">
            <a:avLst/>
          </a:prstGeom>
        </p:spPr>
        <p:txBody>
          <a:bodyPr anchor="t" rtlCol="false" tIns="0" lIns="0" bIns="0" rIns="0">
            <a:spAutoFit/>
          </a:bodyPr>
          <a:lstStyle/>
          <a:p>
            <a:pPr algn="l">
              <a:lnSpc>
                <a:spcPts val="4129"/>
              </a:lnSpc>
            </a:pPr>
            <a:r>
              <a:rPr lang="en-US" sz="3441" spc="120" b="true">
                <a:solidFill>
                  <a:srgbClr val="000000"/>
                </a:solidFill>
                <a:latin typeface="Childos Arabic Bold"/>
                <a:ea typeface="Childos Arabic Bold"/>
                <a:cs typeface="Childos Arabic Bold"/>
                <a:sym typeface="Childos Arabic Bold"/>
              </a:rPr>
              <a:t>Shared Attention Framework (SAPT)</a:t>
            </a:r>
          </a:p>
          <a:p>
            <a:pPr algn="l">
              <a:lnSpc>
                <a:spcPts val="4129"/>
              </a:lnSpc>
            </a:pPr>
            <a:r>
              <a:rPr lang="en-US" sz="3441" spc="120" b="true">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A new parameter-efficient continual learning framework that simultaneously addresses two key challenges  CF and KT.</a:t>
            </a:r>
          </a:p>
          <a:p>
            <a:pPr algn="l">
              <a:lnSpc>
                <a:spcPts val="4129"/>
              </a:lnSpc>
            </a:pPr>
          </a:p>
          <a:p>
            <a:pPr algn="l">
              <a:lnSpc>
                <a:spcPts val="4129"/>
              </a:lnSpc>
            </a:pPr>
            <a:r>
              <a:rPr lang="en-US" sz="3441" spc="120" b="true">
                <a:solidFill>
                  <a:srgbClr val="000000"/>
                </a:solidFill>
                <a:latin typeface="Childos Arabic Bold"/>
                <a:ea typeface="Childos Arabic Bold"/>
                <a:cs typeface="Childos Arabic Bold"/>
                <a:sym typeface="Childos Arabic Bold"/>
              </a:rPr>
              <a:t>Catastrophic Forgetting (CF)</a:t>
            </a:r>
          </a:p>
          <a:p>
            <a:pPr algn="l">
              <a:lnSpc>
                <a:spcPts val="4129"/>
              </a:lnSpc>
            </a:pPr>
            <a:r>
              <a:rPr lang="en-US" sz="3441" spc="120" b="true">
                <a:solidFill>
                  <a:srgbClr val="000000"/>
                </a:solidFill>
                <a:latin typeface="Childos Arabic Bold"/>
                <a:ea typeface="Childos Arabic Bold"/>
                <a:cs typeface="Childos Arabic Bold"/>
                <a:sym typeface="Childos Arabic Bold"/>
              </a:rPr>
              <a:t>   </a:t>
            </a:r>
            <a:r>
              <a:rPr lang="en-US" sz="3441" spc="120">
                <a:solidFill>
                  <a:srgbClr val="000000"/>
                </a:solidFill>
                <a:latin typeface="Childos Arabic"/>
                <a:ea typeface="Childos Arabic"/>
                <a:cs typeface="Childos Arabic"/>
                <a:sym typeface="Childos Arabic"/>
              </a:rPr>
              <a:t>The loss of previously acquired knowledge when learning new tasks.</a:t>
            </a:r>
          </a:p>
          <a:p>
            <a:pPr algn="l">
              <a:lnSpc>
                <a:spcPts val="4129"/>
              </a:lnSpc>
            </a:pPr>
          </a:p>
          <a:p>
            <a:pPr algn="l">
              <a:lnSpc>
                <a:spcPts val="4129"/>
              </a:lnSpc>
            </a:pPr>
            <a:r>
              <a:rPr lang="en-US" sz="3441" spc="120" b="true">
                <a:solidFill>
                  <a:srgbClr val="000000"/>
                </a:solidFill>
                <a:latin typeface="Childos Arabic Bold"/>
                <a:ea typeface="Childos Arabic Bold"/>
                <a:cs typeface="Childos Arabic Bold"/>
                <a:sym typeface="Childos Arabic Bold"/>
              </a:rPr>
              <a:t>Knowledge Transfer (KT)</a:t>
            </a:r>
            <a:r>
              <a:rPr lang="en-US" sz="3441" spc="120">
                <a:solidFill>
                  <a:srgbClr val="000000"/>
                </a:solidFill>
                <a:latin typeface="Childos Arabic"/>
                <a:ea typeface="Childos Arabic"/>
                <a:cs typeface="Childos Arabic"/>
                <a:sym typeface="Childos Arabic"/>
              </a:rPr>
              <a:t>   </a:t>
            </a:r>
          </a:p>
          <a:p>
            <a:pPr algn="l">
              <a:lnSpc>
                <a:spcPts val="4129"/>
              </a:lnSpc>
            </a:pPr>
            <a:r>
              <a:rPr lang="en-US" sz="3441" spc="120">
                <a:solidFill>
                  <a:srgbClr val="000000"/>
                </a:solidFill>
                <a:latin typeface="Childos Arabic"/>
                <a:ea typeface="Childos Arabic"/>
                <a:cs typeface="Childos Arabic"/>
                <a:sym typeface="Childos Arabic"/>
              </a:rPr>
              <a:t>   Efficiently utilizing knowledge from past tasks to learn new ones.</a:t>
            </a:r>
          </a:p>
          <a:p>
            <a:pPr algn="l">
              <a:lnSpc>
                <a:spcPts val="4129"/>
              </a:lnSpc>
            </a:pPr>
          </a:p>
          <a:p>
            <a:pPr algn="l">
              <a:lnSpc>
                <a:spcPts val="4485"/>
              </a:lnSpc>
            </a:pPr>
          </a:p>
          <a:p>
            <a:pPr algn="just">
              <a:lnSpc>
                <a:spcPts val="4485"/>
              </a:lnSpc>
              <a:spcBef>
                <a:spcPct val="0"/>
              </a:spcBef>
            </a:pPr>
          </a:p>
        </p:txBody>
      </p:sp>
      <p:sp>
        <p:nvSpPr>
          <p:cNvPr name="TextBox 8" id="8"/>
          <p:cNvSpPr txBox="true"/>
          <p:nvPr/>
        </p:nvSpPr>
        <p:spPr>
          <a:xfrm rot="0">
            <a:off x="1855240" y="1855073"/>
            <a:ext cx="8320728"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Introduction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419904" y="4968752"/>
            <a:ext cx="15839396" cy="4185920"/>
          </a:xfrm>
          <a:prstGeom prst="rect">
            <a:avLst/>
          </a:prstGeom>
        </p:spPr>
        <p:txBody>
          <a:bodyPr anchor="t" rtlCol="false" tIns="0" lIns="0" bIns="0" rIns="0">
            <a:spAutoFit/>
          </a:bodyPr>
          <a:lstStyle/>
          <a:p>
            <a:pPr algn="l">
              <a:lnSpc>
                <a:spcPts val="4079"/>
              </a:lnSpc>
            </a:pPr>
            <a:r>
              <a:rPr lang="en-US" sz="3399" spc="118" b="true">
                <a:solidFill>
                  <a:srgbClr val="000000"/>
                </a:solidFill>
                <a:latin typeface="Childos Arabic Bold"/>
                <a:ea typeface="Childos Arabic Bold"/>
                <a:cs typeface="Childos Arabic Bold"/>
                <a:sym typeface="Childos Arabic Bold"/>
              </a:rPr>
              <a:t>Shared Attentive Learning &amp; Selection Module (SALS)</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It dynamically selects and combines PET blocks based on input relevance using a unified shared attention mechanism.</a:t>
            </a:r>
          </a:p>
          <a:p>
            <a:pPr algn="l">
              <a:lnSpc>
                <a:spcPts val="4079"/>
              </a:lnSpc>
            </a:pPr>
          </a:p>
          <a:p>
            <a:pPr algn="l">
              <a:lnSpc>
                <a:spcPts val="4079"/>
              </a:lnSpc>
            </a:pPr>
            <a:r>
              <a:rPr lang="en-US" sz="3399" spc="118" b="true">
                <a:solidFill>
                  <a:srgbClr val="000000"/>
                </a:solidFill>
                <a:latin typeface="Childos Arabic Bold"/>
                <a:ea typeface="Childos Arabic Bold"/>
                <a:cs typeface="Childos Arabic Bold"/>
                <a:sym typeface="Childos Arabic Bold"/>
              </a:rPr>
              <a:t>Attentive Reflection Module (ARM)</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It uses pseudo-samples to help SALS recall correct attention combinations for previous tasks, reducing forgetting.</a:t>
            </a:r>
          </a:p>
          <a:p>
            <a:pPr algn="just">
              <a:lnSpc>
                <a:spcPts val="4759"/>
              </a:lnSpc>
              <a:spcBef>
                <a:spcPct val="0"/>
              </a:spcBef>
            </a:pPr>
          </a:p>
        </p:txBody>
      </p:sp>
      <p:sp>
        <p:nvSpPr>
          <p:cNvPr name="TextBox 8" id="8"/>
          <p:cNvSpPr txBox="true"/>
          <p:nvPr/>
        </p:nvSpPr>
        <p:spPr>
          <a:xfrm rot="0">
            <a:off x="1829651" y="1855062"/>
            <a:ext cx="8320728"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Approach</a:t>
            </a:r>
          </a:p>
        </p:txBody>
      </p:sp>
      <p:sp>
        <p:nvSpPr>
          <p:cNvPr name="Freeform 9" id="9"/>
          <p:cNvSpPr/>
          <p:nvPr/>
        </p:nvSpPr>
        <p:spPr>
          <a:xfrm flipH="false" flipV="false" rot="0">
            <a:off x="10760233" y="1080356"/>
            <a:ext cx="6321558" cy="3831247"/>
          </a:xfrm>
          <a:custGeom>
            <a:avLst/>
            <a:gdLst/>
            <a:ahLst/>
            <a:cxnLst/>
            <a:rect r="r" b="b" t="t" l="l"/>
            <a:pathLst>
              <a:path h="3831247" w="6321558">
                <a:moveTo>
                  <a:pt x="0" y="0"/>
                </a:moveTo>
                <a:lnTo>
                  <a:pt x="6321557" y="0"/>
                </a:lnTo>
                <a:lnTo>
                  <a:pt x="6321557" y="3831246"/>
                </a:lnTo>
                <a:lnTo>
                  <a:pt x="0" y="3831246"/>
                </a:lnTo>
                <a:lnTo>
                  <a:pt x="0" y="0"/>
                </a:lnTo>
                <a:close/>
              </a:path>
            </a:pathLst>
          </a:custGeom>
          <a:blipFill>
            <a:blip r:embed="rId3"/>
            <a:stretch>
              <a:fillRect l="-2044"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459812" y="4569678"/>
            <a:ext cx="16828188" cy="5214994"/>
          </a:xfrm>
          <a:prstGeom prst="rect">
            <a:avLst/>
          </a:prstGeom>
        </p:spPr>
        <p:txBody>
          <a:bodyPr anchor="t" rtlCol="false" tIns="0" lIns="0" bIns="0" rIns="0">
            <a:spAutoFit/>
          </a:bodyPr>
          <a:lstStyle/>
          <a:p>
            <a:pPr algn="l">
              <a:lnSpc>
                <a:spcPts val="4079"/>
              </a:lnSpc>
            </a:pPr>
            <a:r>
              <a:rPr lang="en-US" sz="3399" spc="118" b="true">
                <a:solidFill>
                  <a:srgbClr val="000000"/>
                </a:solidFill>
                <a:latin typeface="Childos Arabic Bold"/>
                <a:ea typeface="Childos Arabic Bold"/>
                <a:cs typeface="Childos Arabic Bold"/>
                <a:sym typeface="Childos Arabic Bold"/>
              </a:rPr>
              <a:t>Average Performance (AP)</a:t>
            </a:r>
          </a:p>
          <a:p>
            <a:pPr algn="l">
              <a:lnSpc>
                <a:spcPts val="4079"/>
              </a:lnSpc>
            </a:pPr>
            <a:r>
              <a:rPr lang="en-US" sz="3399" spc="118">
                <a:solidFill>
                  <a:srgbClr val="000000"/>
                </a:solidFill>
                <a:latin typeface="Childos Arabic"/>
                <a:ea typeface="Childos Arabic"/>
                <a:cs typeface="Childos Arabic"/>
                <a:sym typeface="Childos Arabic"/>
              </a:rPr>
              <a:t>   Measures the model’s overall accuracy after training all tasks.</a:t>
            </a:r>
          </a:p>
          <a:p>
            <a:pPr algn="l">
              <a:lnSpc>
                <a:spcPts val="4079"/>
              </a:lnSpc>
            </a:pPr>
            <a:r>
              <a:rPr lang="en-US" sz="3399" spc="118" b="true">
                <a:solidFill>
                  <a:srgbClr val="000000"/>
                </a:solidFill>
                <a:latin typeface="Childos Arabic Bold"/>
                <a:ea typeface="Childos Arabic Bold"/>
                <a:cs typeface="Childos Arabic Bold"/>
                <a:sym typeface="Childos Arabic Bold"/>
              </a:rPr>
              <a:t>Forgetting Rate (F.Ra)</a:t>
            </a:r>
          </a:p>
          <a:p>
            <a:pPr algn="l">
              <a:lnSpc>
                <a:spcPts val="4079"/>
              </a:lnSpc>
            </a:pPr>
            <a:r>
              <a:rPr lang="en-US" sz="3399" spc="118">
                <a:solidFill>
                  <a:srgbClr val="000000"/>
                </a:solidFill>
                <a:latin typeface="Childos Arabic"/>
                <a:ea typeface="Childos Arabic"/>
                <a:cs typeface="Childos Arabic"/>
                <a:sym typeface="Childos Arabic"/>
              </a:rPr>
              <a:t>    Quantifies how much prior knowledge is lost dur</a:t>
            </a:r>
            <a:r>
              <a:rPr lang="en-US" sz="3399" spc="118">
                <a:solidFill>
                  <a:srgbClr val="000000"/>
                </a:solidFill>
                <a:latin typeface="Childos Arabic"/>
                <a:ea typeface="Childos Arabic"/>
                <a:cs typeface="Childos Arabic"/>
                <a:sym typeface="Childos Arabic"/>
              </a:rPr>
              <a:t>ing training new tasks.</a:t>
            </a:r>
          </a:p>
          <a:p>
            <a:pPr algn="l">
              <a:lnSpc>
                <a:spcPts val="4079"/>
              </a:lnSpc>
            </a:pPr>
            <a:r>
              <a:rPr lang="en-US" sz="3399" spc="118" b="true">
                <a:solidFill>
                  <a:srgbClr val="000000"/>
                </a:solidFill>
                <a:latin typeface="Childos Arabic Bold"/>
                <a:ea typeface="Childos Arabic Bold"/>
                <a:cs typeface="Childos Arabic Bold"/>
                <a:sym typeface="Childos Arabic Bold"/>
              </a:rPr>
              <a:t>Forward Transfer (FWT)</a:t>
            </a:r>
          </a:p>
          <a:p>
            <a:pPr algn="l">
              <a:lnSpc>
                <a:spcPts val="4079"/>
              </a:lnSpc>
            </a:pPr>
            <a:r>
              <a:rPr lang="en-US" sz="3399" spc="118">
                <a:solidFill>
                  <a:srgbClr val="000000"/>
                </a:solidFill>
                <a:latin typeface="Childos Arabic"/>
                <a:ea typeface="Childos Arabic"/>
                <a:cs typeface="Childos Arabic"/>
                <a:sym typeface="Childos Arabic"/>
              </a:rPr>
              <a:t>    Evaluat</a:t>
            </a:r>
            <a:r>
              <a:rPr lang="en-US" sz="3399" spc="118">
                <a:solidFill>
                  <a:srgbClr val="000000"/>
                </a:solidFill>
                <a:latin typeface="Childos Arabic"/>
                <a:ea typeface="Childos Arabic"/>
                <a:cs typeface="Childos Arabic"/>
                <a:sym typeface="Childos Arabic"/>
              </a:rPr>
              <a:t>es knowledge transfer to future tasks.</a:t>
            </a:r>
          </a:p>
          <a:p>
            <a:pPr algn="l">
              <a:lnSpc>
                <a:spcPts val="4079"/>
              </a:lnSpc>
            </a:pPr>
            <a:r>
              <a:rPr lang="en-US" sz="3399" spc="118" b="true">
                <a:solidFill>
                  <a:srgbClr val="000000"/>
                </a:solidFill>
                <a:latin typeface="Childos Arabic Bold"/>
                <a:ea typeface="Childos Arabic Bold"/>
                <a:cs typeface="Childos Arabic Bold"/>
                <a:sym typeface="Childos Arabic Bold"/>
              </a:rPr>
              <a:t>Backward Transfer (BWT)</a:t>
            </a:r>
          </a:p>
          <a:p>
            <a:pPr algn="l">
              <a:lnSpc>
                <a:spcPts val="4079"/>
              </a:lnSpc>
            </a:pPr>
            <a:r>
              <a:rPr lang="en-US" sz="3399" spc="118">
                <a:solidFill>
                  <a:srgbClr val="000000"/>
                </a:solidFill>
                <a:latin typeface="Childos Arabic"/>
                <a:ea typeface="Childos Arabic"/>
                <a:cs typeface="Childos Arabic"/>
                <a:sym typeface="Childos Arabic"/>
              </a:rPr>
              <a:t>    </a:t>
            </a:r>
            <a:r>
              <a:rPr lang="en-US" sz="3399" spc="118">
                <a:solidFill>
                  <a:srgbClr val="000000"/>
                </a:solidFill>
                <a:latin typeface="Childos Arabic"/>
                <a:ea typeface="Childos Arabic"/>
                <a:cs typeface="Childos Arabic"/>
                <a:sym typeface="Childos Arabic"/>
              </a:rPr>
              <a:t>Assesses how new tasks impact previously learned tasks.</a:t>
            </a:r>
          </a:p>
          <a:p>
            <a:pPr algn="l">
              <a:lnSpc>
                <a:spcPts val="4079"/>
              </a:lnSpc>
            </a:pPr>
          </a:p>
          <a:p>
            <a:pPr algn="just">
              <a:lnSpc>
                <a:spcPts val="4759"/>
              </a:lnSpc>
              <a:spcBef>
                <a:spcPct val="0"/>
              </a:spcBef>
            </a:pPr>
          </a:p>
        </p:txBody>
      </p:sp>
      <p:sp>
        <p:nvSpPr>
          <p:cNvPr name="TextBox 8" id="8"/>
          <p:cNvSpPr txBox="true"/>
          <p:nvPr/>
        </p:nvSpPr>
        <p:spPr>
          <a:xfrm rot="0">
            <a:off x="1804061" y="1855062"/>
            <a:ext cx="8320728"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Overall Performance</a:t>
            </a:r>
          </a:p>
        </p:txBody>
      </p:sp>
      <p:sp>
        <p:nvSpPr>
          <p:cNvPr name="Freeform 9" id="9"/>
          <p:cNvSpPr/>
          <p:nvPr/>
        </p:nvSpPr>
        <p:spPr>
          <a:xfrm flipH="false" flipV="false" rot="0">
            <a:off x="10124789" y="1777567"/>
            <a:ext cx="7590964" cy="2820686"/>
          </a:xfrm>
          <a:custGeom>
            <a:avLst/>
            <a:gdLst/>
            <a:ahLst/>
            <a:cxnLst/>
            <a:rect r="r" b="b" t="t" l="l"/>
            <a:pathLst>
              <a:path h="2820686" w="7590964">
                <a:moveTo>
                  <a:pt x="0" y="0"/>
                </a:moveTo>
                <a:lnTo>
                  <a:pt x="7590964" y="0"/>
                </a:lnTo>
                <a:lnTo>
                  <a:pt x="7590964" y="2820686"/>
                </a:lnTo>
                <a:lnTo>
                  <a:pt x="0" y="2820686"/>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457592" y="4658456"/>
            <a:ext cx="16421489" cy="3009265"/>
          </a:xfrm>
          <a:prstGeom prst="rect">
            <a:avLst/>
          </a:prstGeom>
        </p:spPr>
        <p:txBody>
          <a:bodyPr anchor="t" rtlCol="false" tIns="0" lIns="0" bIns="0" rIns="0">
            <a:spAutoFit/>
          </a:bodyPr>
          <a:lstStyle/>
          <a:p>
            <a:pPr algn="just">
              <a:lnSpc>
                <a:spcPts val="4759"/>
              </a:lnSpc>
            </a:pPr>
            <a:r>
              <a:rPr lang="en-US" b="true" sz="3399" spc="118">
                <a:solidFill>
                  <a:srgbClr val="000000"/>
                </a:solidFill>
                <a:latin typeface="Childos Arabic Bold"/>
                <a:ea typeface="Childos Arabic Bold"/>
                <a:cs typeface="Childos Arabic Bold"/>
                <a:sym typeface="Childos Arabic Bold"/>
              </a:rPr>
              <a:t>Without ARM</a:t>
            </a:r>
          </a:p>
          <a:p>
            <a:pPr algn="just">
              <a:lnSpc>
                <a:spcPts val="4759"/>
              </a:lnSpc>
            </a:pPr>
            <a:r>
              <a:rPr lang="en-US" b="true" sz="3399" spc="118">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Performance drops significantly.</a:t>
            </a:r>
          </a:p>
          <a:p>
            <a:pPr algn="just">
              <a:lnSpc>
                <a:spcPts val="4759"/>
              </a:lnSpc>
            </a:pPr>
          </a:p>
          <a:p>
            <a:pPr algn="just">
              <a:lnSpc>
                <a:spcPts val="4759"/>
              </a:lnSpc>
            </a:pPr>
            <a:r>
              <a:rPr lang="en-US" b="true" sz="3399" spc="118">
                <a:solidFill>
                  <a:srgbClr val="000000"/>
                </a:solidFill>
                <a:latin typeface="Childos Arabic Bold"/>
                <a:ea typeface="Childos Arabic Bold"/>
                <a:cs typeface="Childos Arabic Bold"/>
                <a:sym typeface="Childos Arabic Bold"/>
              </a:rPr>
              <a:t>Removing alignment of learning and selection processes</a:t>
            </a:r>
          </a:p>
          <a:p>
            <a:pPr algn="just">
              <a:lnSpc>
                <a:spcPts val="4759"/>
              </a:lnSpc>
              <a:spcBef>
                <a:spcPct val="0"/>
              </a:spcBef>
            </a:pPr>
            <a:r>
              <a:rPr lang="en-US" sz="3399" spc="118">
                <a:solidFill>
                  <a:srgbClr val="000000"/>
                </a:solidFill>
                <a:latin typeface="Childos Arabic"/>
                <a:ea typeface="Childos Arabic"/>
                <a:cs typeface="Childos Arabic"/>
                <a:sym typeface="Childos Arabic"/>
              </a:rPr>
              <a:t>    increases forgetting</a:t>
            </a:r>
          </a:p>
        </p:txBody>
      </p:sp>
      <p:sp>
        <p:nvSpPr>
          <p:cNvPr name="TextBox 8" id="8"/>
          <p:cNvSpPr txBox="true"/>
          <p:nvPr/>
        </p:nvSpPr>
        <p:spPr>
          <a:xfrm rot="0">
            <a:off x="1804061" y="1855062"/>
            <a:ext cx="8320728"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Ablation Studies</a:t>
            </a:r>
          </a:p>
        </p:txBody>
      </p:sp>
      <p:sp>
        <p:nvSpPr>
          <p:cNvPr name="Freeform 9" id="9"/>
          <p:cNvSpPr/>
          <p:nvPr/>
        </p:nvSpPr>
        <p:spPr>
          <a:xfrm flipH="false" flipV="false" rot="0">
            <a:off x="8485447" y="2064612"/>
            <a:ext cx="9393634" cy="2682008"/>
          </a:xfrm>
          <a:custGeom>
            <a:avLst/>
            <a:gdLst/>
            <a:ahLst/>
            <a:cxnLst/>
            <a:rect r="r" b="b" t="t" l="l"/>
            <a:pathLst>
              <a:path h="2682008" w="9393634">
                <a:moveTo>
                  <a:pt x="0" y="0"/>
                </a:moveTo>
                <a:lnTo>
                  <a:pt x="9393634" y="0"/>
                </a:lnTo>
                <a:lnTo>
                  <a:pt x="9393634" y="2682008"/>
                </a:lnTo>
                <a:lnTo>
                  <a:pt x="0" y="2682008"/>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598586" y="4304498"/>
            <a:ext cx="15090828" cy="5409366"/>
          </a:xfrm>
          <a:prstGeom prst="rect">
            <a:avLst/>
          </a:prstGeom>
        </p:spPr>
        <p:txBody>
          <a:bodyPr anchor="t" rtlCol="false" tIns="0" lIns="0" bIns="0" rIns="0">
            <a:spAutoFit/>
          </a:bodyPr>
          <a:lstStyle/>
          <a:p>
            <a:pPr algn="just">
              <a:lnSpc>
                <a:spcPts val="4759"/>
              </a:lnSpc>
            </a:pPr>
            <a:r>
              <a:rPr lang="en-US" b="true" sz="3399" spc="118">
                <a:solidFill>
                  <a:srgbClr val="000000"/>
                </a:solidFill>
                <a:latin typeface="Childos Arabic Bold"/>
                <a:ea typeface="Childos Arabic Bold"/>
                <a:cs typeface="Childos Arabic Bold"/>
                <a:sym typeface="Childos Arabic Bold"/>
              </a:rPr>
              <a:t>Scaling to Larger Backbones</a:t>
            </a:r>
          </a:p>
          <a:p>
            <a:pPr algn="just">
              <a:lnSpc>
                <a:spcPts val="4759"/>
              </a:lnSpc>
            </a:pPr>
            <a:r>
              <a:rPr lang="en-US" sz="3399" spc="118">
                <a:solidFill>
                  <a:srgbClr val="000000"/>
                </a:solidFill>
                <a:latin typeface="Childos Arabic"/>
                <a:ea typeface="Childos Arabic"/>
                <a:cs typeface="Childos Arabic"/>
                <a:sym typeface="Childos Arabic"/>
              </a:rPr>
              <a:t>    SAPT achieves better performance and less forgetting as model size grows.</a:t>
            </a:r>
          </a:p>
          <a:p>
            <a:pPr algn="just">
              <a:lnSpc>
                <a:spcPts val="4759"/>
              </a:lnSpc>
            </a:pPr>
            <a:r>
              <a:rPr lang="en-US" b="true" sz="3399" spc="118">
                <a:solidFill>
                  <a:srgbClr val="000000"/>
                </a:solidFill>
                <a:latin typeface="Childos Arabic Bold"/>
                <a:ea typeface="Childos Arabic Bold"/>
                <a:cs typeface="Childos Arabic Bold"/>
                <a:sym typeface="Childos Arabic Bold"/>
              </a:rPr>
              <a:t>Scaling Across Architectures</a:t>
            </a:r>
          </a:p>
          <a:p>
            <a:pPr algn="just">
              <a:lnSpc>
                <a:spcPts val="4759"/>
              </a:lnSpc>
            </a:pPr>
            <a:r>
              <a:rPr lang="en-US" b="true" sz="3399" spc="118">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SAPT delivers robust performance across architectures, improving with increased model capacity.</a:t>
            </a:r>
          </a:p>
          <a:p>
            <a:pPr algn="just">
              <a:lnSpc>
                <a:spcPts val="4759"/>
              </a:lnSpc>
            </a:pPr>
            <a:r>
              <a:rPr lang="en-US" b="true" sz="3399" spc="118">
                <a:solidFill>
                  <a:srgbClr val="000000"/>
                </a:solidFill>
                <a:latin typeface="Childos Arabic Bold"/>
                <a:ea typeface="Childos Arabic Bold"/>
                <a:cs typeface="Childos Arabic Bold"/>
                <a:sym typeface="Childos Arabic Bold"/>
              </a:rPr>
              <a:t>Unseen Task Generalization</a:t>
            </a:r>
          </a:p>
          <a:p>
            <a:pPr algn="just">
              <a:lnSpc>
                <a:spcPts val="4759"/>
              </a:lnSpc>
            </a:pPr>
            <a:r>
              <a:rPr lang="en-US" b="true" sz="3399" spc="118">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 SAPT excels on unseen tasks, showcasing strong generalization and effective knowledge transfer.</a:t>
            </a:r>
          </a:p>
          <a:p>
            <a:pPr algn="just">
              <a:lnSpc>
                <a:spcPts val="4759"/>
              </a:lnSpc>
              <a:spcBef>
                <a:spcPct val="0"/>
              </a:spcBef>
            </a:pPr>
          </a:p>
        </p:txBody>
      </p:sp>
      <p:sp>
        <p:nvSpPr>
          <p:cNvPr name="TextBox 8" id="8"/>
          <p:cNvSpPr txBox="true"/>
          <p:nvPr/>
        </p:nvSpPr>
        <p:spPr>
          <a:xfrm rot="0">
            <a:off x="1889161" y="1855073"/>
            <a:ext cx="8320728"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Power of Scale</a:t>
            </a:r>
          </a:p>
        </p:txBody>
      </p:sp>
      <p:sp>
        <p:nvSpPr>
          <p:cNvPr name="Freeform 9" id="9"/>
          <p:cNvSpPr/>
          <p:nvPr/>
        </p:nvSpPr>
        <p:spPr>
          <a:xfrm flipH="false" flipV="false" rot="0">
            <a:off x="8248834" y="1533432"/>
            <a:ext cx="10039166" cy="2866316"/>
          </a:xfrm>
          <a:custGeom>
            <a:avLst/>
            <a:gdLst/>
            <a:ahLst/>
            <a:cxnLst/>
            <a:rect r="r" b="b" t="t" l="l"/>
            <a:pathLst>
              <a:path h="2866316" w="10039166">
                <a:moveTo>
                  <a:pt x="0" y="0"/>
                </a:moveTo>
                <a:lnTo>
                  <a:pt x="10039166" y="0"/>
                </a:lnTo>
                <a:lnTo>
                  <a:pt x="10039166" y="2866316"/>
                </a:lnTo>
                <a:lnTo>
                  <a:pt x="0" y="2866316"/>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7735334" y="1369524"/>
            <a:ext cx="9967612" cy="3164717"/>
          </a:xfrm>
          <a:custGeom>
            <a:avLst/>
            <a:gdLst/>
            <a:ahLst/>
            <a:cxnLst/>
            <a:rect r="r" b="b" t="t" l="l"/>
            <a:pathLst>
              <a:path h="3164717" w="9967612">
                <a:moveTo>
                  <a:pt x="0" y="0"/>
                </a:moveTo>
                <a:lnTo>
                  <a:pt x="9967612" y="0"/>
                </a:lnTo>
                <a:lnTo>
                  <a:pt x="9967612" y="3164716"/>
                </a:lnTo>
                <a:lnTo>
                  <a:pt x="0" y="3164716"/>
                </a:lnTo>
                <a:lnTo>
                  <a:pt x="0" y="0"/>
                </a:lnTo>
                <a:close/>
              </a:path>
            </a:pathLst>
          </a:custGeom>
          <a:blipFill>
            <a:blip r:embed="rId2"/>
            <a:stretch>
              <a:fillRect l="0" t="0" r="0" b="0"/>
            </a:stretch>
          </a:blipFill>
        </p:spPr>
      </p:sp>
      <p:sp>
        <p:nvSpPr>
          <p:cNvPr name="TextBox 8" id="8"/>
          <p:cNvSpPr txBox="true"/>
          <p:nvPr/>
        </p:nvSpPr>
        <p:spPr>
          <a:xfrm rot="0">
            <a:off x="1419904" y="4343002"/>
            <a:ext cx="15839396" cy="5741960"/>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Diffusion Models</a:t>
            </a:r>
          </a:p>
          <a:p>
            <a:pPr algn="l">
              <a:lnSpc>
                <a:spcPts val="4080"/>
              </a:lnSpc>
            </a:pPr>
            <a:r>
              <a:rPr lang="en-US" sz="3400" spc="119" b="true">
                <a:solidFill>
                  <a:srgbClr val="000000"/>
                </a:solidFill>
                <a:latin typeface="Childos Arabic Bold"/>
                <a:ea typeface="Childos Arabic Bold"/>
                <a:cs typeface="Childos Arabic Bold"/>
                <a:sym typeface="Childos Arabic Bold"/>
              </a:rPr>
              <a:t>   </a:t>
            </a:r>
            <a:r>
              <a:rPr lang="en-US" sz="3400" spc="119">
                <a:solidFill>
                  <a:srgbClr val="000000"/>
                </a:solidFill>
                <a:latin typeface="Childos Arabic"/>
                <a:ea typeface="Childos Arabic"/>
                <a:cs typeface="Childos Arabic"/>
                <a:sym typeface="Childos Arabic"/>
              </a:rPr>
              <a:t>Google’s Imagen and OpenAI’s DALL-E excel in converting text to images but remain complex to study</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Open-Source Contribution</a:t>
            </a:r>
          </a:p>
          <a:p>
            <a:pPr algn="l">
              <a:lnSpc>
                <a:spcPts val="4080"/>
              </a:lnSpc>
            </a:pPr>
            <a:r>
              <a:rPr lang="en-US" sz="3400" spc="119">
                <a:solidFill>
                  <a:srgbClr val="000000"/>
                </a:solidFill>
                <a:latin typeface="Childos Arabic"/>
                <a:ea typeface="Childos Arabic"/>
                <a:cs typeface="Childos Arabic"/>
                <a:sym typeface="Childos Arabic"/>
              </a:rPr>
              <a:t>   Stable Diffusion model aids exploration of the inner workings of diffusion models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DAAM</a:t>
            </a:r>
          </a:p>
          <a:p>
            <a:pPr algn="l">
              <a:lnSpc>
                <a:spcPts val="4080"/>
              </a:lnSpc>
            </a:pPr>
            <a:r>
              <a:rPr lang="en-US" sz="3400" spc="119">
                <a:solidFill>
                  <a:srgbClr val="000000"/>
                </a:solidFill>
                <a:latin typeface="Childos Arabic"/>
                <a:ea typeface="Childos Arabic"/>
                <a:cs typeface="Childos Arabic"/>
                <a:sym typeface="Childos Arabic"/>
              </a:rPr>
              <a:t>   A method linking word prompts to visual outputs using attention maps</a:t>
            </a:r>
          </a:p>
          <a:p>
            <a:pPr algn="l">
              <a:lnSpc>
                <a:spcPts val="4431"/>
              </a:lnSpc>
            </a:pPr>
          </a:p>
          <a:p>
            <a:pPr algn="just">
              <a:lnSpc>
                <a:spcPts val="4431"/>
              </a:lnSpc>
              <a:spcBef>
                <a:spcPct val="0"/>
              </a:spcBef>
            </a:pPr>
          </a:p>
        </p:txBody>
      </p:sp>
      <p:sp>
        <p:nvSpPr>
          <p:cNvPr name="TextBox 9" id="9"/>
          <p:cNvSpPr txBox="true"/>
          <p:nvPr/>
        </p:nvSpPr>
        <p:spPr>
          <a:xfrm rot="0">
            <a:off x="1855240" y="1855073"/>
            <a:ext cx="8320728"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Introduction</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624621" y="4166456"/>
            <a:ext cx="15839396" cy="5350950"/>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Pruning Redundant PET Blocks</a:t>
            </a:r>
          </a:p>
          <a:p>
            <a:pPr algn="l">
              <a:lnSpc>
                <a:spcPts val="4080"/>
              </a:lnSpc>
            </a:pPr>
            <a:r>
              <a:rPr lang="en-US" sz="3400" spc="119" b="true">
                <a:solidFill>
                  <a:srgbClr val="000000"/>
                </a:solidFill>
                <a:latin typeface="Childos Arabic Bold"/>
                <a:ea typeface="Childos Arabic Bold"/>
                <a:cs typeface="Childos Arabic Bold"/>
                <a:sym typeface="Childos Arabic Bold"/>
              </a:rPr>
              <a:t>    </a:t>
            </a:r>
            <a:r>
              <a:rPr lang="en-US" sz="3400" spc="119">
                <a:solidFill>
                  <a:srgbClr val="000000"/>
                </a:solidFill>
                <a:latin typeface="Childos Arabic"/>
                <a:ea typeface="Childos Arabic"/>
                <a:cs typeface="Childos Arabic"/>
                <a:sym typeface="Childos Arabic"/>
              </a:rPr>
              <a:t>reduce computational and storage costs as tasks increase.</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Enhancing Positive Backward Transfer (BWT)</a:t>
            </a:r>
            <a:r>
              <a:rPr lang="en-US" sz="3400" spc="119">
                <a:solidFill>
                  <a:srgbClr val="000000"/>
                </a:solidFill>
                <a:latin typeface="Childos Arabic"/>
                <a:ea typeface="Childos Arabic"/>
                <a:cs typeface="Childos Arabic"/>
                <a:sym typeface="Childos Arabic"/>
              </a:rPr>
              <a:t>   </a:t>
            </a:r>
          </a:p>
          <a:p>
            <a:pPr algn="l">
              <a:lnSpc>
                <a:spcPts val="4080"/>
              </a:lnSpc>
            </a:pPr>
            <a:r>
              <a:rPr lang="en-US" sz="3400" spc="119">
                <a:solidFill>
                  <a:srgbClr val="000000"/>
                </a:solidFill>
                <a:latin typeface="Childos Arabic"/>
                <a:ea typeface="Childos Arabic"/>
                <a:cs typeface="Childos Arabic"/>
                <a:sym typeface="Childos Arabic"/>
              </a:rPr>
              <a:t>    Enabling new tasks to benefit previously learned ones.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Eliminating Task Identifier Dependence</a:t>
            </a:r>
          </a:p>
          <a:p>
            <a:pPr algn="l">
              <a:lnSpc>
                <a:spcPts val="475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Removing reliance on task identifiers could enable flexible, real-time continual learning without explicit task labels.</a:t>
            </a:r>
          </a:p>
          <a:p>
            <a:pPr algn="just">
              <a:lnSpc>
                <a:spcPts val="4431"/>
              </a:lnSpc>
              <a:spcBef>
                <a:spcPct val="0"/>
              </a:spcBef>
            </a:pPr>
          </a:p>
        </p:txBody>
      </p:sp>
      <p:sp>
        <p:nvSpPr>
          <p:cNvPr name="TextBox 8" id="8"/>
          <p:cNvSpPr txBox="true"/>
          <p:nvPr/>
        </p:nvSpPr>
        <p:spPr>
          <a:xfrm rot="0">
            <a:off x="1855240" y="1855073"/>
            <a:ext cx="14487831"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Related Work and Future Directions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5059790" y="1089881"/>
            <a:ext cx="8168419" cy="8168419"/>
          </a:xfrm>
          <a:custGeom>
            <a:avLst/>
            <a:gdLst/>
            <a:ahLst/>
            <a:cxnLst/>
            <a:rect r="r" b="b" t="t" l="l"/>
            <a:pathLst>
              <a:path h="8168419" w="8168419">
                <a:moveTo>
                  <a:pt x="0" y="0"/>
                </a:moveTo>
                <a:lnTo>
                  <a:pt x="8168420" y="0"/>
                </a:lnTo>
                <a:lnTo>
                  <a:pt x="8168420" y="8168419"/>
                </a:lnTo>
                <a:lnTo>
                  <a:pt x="0" y="8168419"/>
                </a:lnTo>
                <a:lnTo>
                  <a:pt x="0" y="0"/>
                </a:lnTo>
                <a:close/>
              </a:path>
            </a:pathLst>
          </a:custGeom>
          <a:blipFill>
            <a:blip r:embed="rId3">
              <a:alphaModFix amt="30000"/>
            </a:blip>
            <a:stretch>
              <a:fillRect l="0" t="0" r="0" b="0"/>
            </a:stretch>
          </a:blipFill>
        </p:spPr>
      </p:sp>
      <p:sp>
        <p:nvSpPr>
          <p:cNvPr name="TextBox 8" id="8"/>
          <p:cNvSpPr txBox="true"/>
          <p:nvPr/>
        </p:nvSpPr>
        <p:spPr>
          <a:xfrm rot="0">
            <a:off x="1518235" y="3480406"/>
            <a:ext cx="16486496" cy="6303979"/>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Novel Approach</a:t>
            </a:r>
          </a:p>
          <a:p>
            <a:pPr algn="l">
              <a:lnSpc>
                <a:spcPts val="4080"/>
              </a:lnSpc>
            </a:pPr>
            <a:r>
              <a:rPr lang="en-US" sz="3400" spc="119" b="true">
                <a:solidFill>
                  <a:srgbClr val="000000"/>
                </a:solidFill>
                <a:latin typeface="Childos Arabic Bold"/>
                <a:ea typeface="Childos Arabic Bold"/>
                <a:cs typeface="Childos Arabic Bold"/>
                <a:sym typeface="Childos Arabic Bold"/>
              </a:rPr>
              <a:t>    </a:t>
            </a:r>
            <a:r>
              <a:rPr lang="en-US" sz="3400" spc="119">
                <a:solidFill>
                  <a:srgbClr val="000000"/>
                </a:solidFill>
                <a:latin typeface="Childos Arabic"/>
                <a:ea typeface="Childos Arabic"/>
                <a:cs typeface="Childos Arabic"/>
                <a:sym typeface="Childos Arabic"/>
              </a:rPr>
              <a:t>Shared Attention Framework (SAPT), a new parameter-efficient continual learning framework that simultaneously addresses.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Theoretical and Practical Validation</a:t>
            </a:r>
          </a:p>
          <a:p>
            <a:pPr algn="l">
              <a:lnSpc>
                <a:spcPts val="4080"/>
              </a:lnSpc>
            </a:pPr>
            <a:r>
              <a:rPr lang="en-US" sz="3400" spc="119" b="true">
                <a:solidFill>
                  <a:srgbClr val="000000"/>
                </a:solidFill>
                <a:latin typeface="Childos Arabic Bold"/>
                <a:ea typeface="Childos Arabic Bold"/>
                <a:cs typeface="Childos Arabic Bold"/>
                <a:sym typeface="Childos Arabic Bold"/>
              </a:rPr>
              <a:t>    </a:t>
            </a:r>
            <a:r>
              <a:rPr lang="en-US" sz="3400" spc="119">
                <a:solidFill>
                  <a:srgbClr val="000000"/>
                </a:solidFill>
                <a:latin typeface="Childos Arabic"/>
                <a:ea typeface="Childos Arabic"/>
                <a:cs typeface="Childos Arabic"/>
                <a:sym typeface="Childos Arabic"/>
              </a:rPr>
              <a:t>Based on parameter-efficient tuning, demonstrates robustness across diverse models, scales, and benchmarks through theoretical and experimental validation.</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Broader Implications</a:t>
            </a:r>
          </a:p>
          <a:p>
            <a:pPr algn="l">
              <a:lnSpc>
                <a:spcPts val="4431"/>
              </a:lnSpc>
            </a:pPr>
            <a:r>
              <a:rPr lang="en-US" sz="3165" spc="110" b="true">
                <a:solidFill>
                  <a:srgbClr val="000000"/>
                </a:solidFill>
                <a:latin typeface="Childos Arabic Bold"/>
                <a:ea typeface="Childos Arabic Bold"/>
                <a:cs typeface="Childos Arabic Bold"/>
                <a:sym typeface="Childos Arabic Bold"/>
              </a:rPr>
              <a:t>    </a:t>
            </a:r>
            <a:r>
              <a:rPr lang="en-US" sz="3165" spc="110">
                <a:solidFill>
                  <a:srgbClr val="000000"/>
                </a:solidFill>
                <a:latin typeface="Childos Arabic"/>
                <a:ea typeface="Childos Arabic"/>
                <a:cs typeface="Childos Arabic"/>
                <a:sym typeface="Childos Arabic"/>
              </a:rPr>
              <a:t>SAPT outperforms state-of-the-art methods, enhancing performance and mitigating forgetting for impactful AI research.</a:t>
            </a:r>
          </a:p>
          <a:p>
            <a:pPr algn="just">
              <a:lnSpc>
                <a:spcPts val="4431"/>
              </a:lnSpc>
              <a:spcBef>
                <a:spcPct val="0"/>
              </a:spcBef>
            </a:pPr>
          </a:p>
        </p:txBody>
      </p:sp>
      <p:sp>
        <p:nvSpPr>
          <p:cNvPr name="TextBox 9" id="9"/>
          <p:cNvSpPr txBox="true"/>
          <p:nvPr/>
        </p:nvSpPr>
        <p:spPr>
          <a:xfrm rot="0">
            <a:off x="1855240" y="1855073"/>
            <a:ext cx="14487831"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Strengths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5059790" y="1089881"/>
            <a:ext cx="8168419" cy="8168419"/>
          </a:xfrm>
          <a:custGeom>
            <a:avLst/>
            <a:gdLst/>
            <a:ahLst/>
            <a:cxnLst/>
            <a:rect r="r" b="b" t="t" l="l"/>
            <a:pathLst>
              <a:path h="8168419" w="8168419">
                <a:moveTo>
                  <a:pt x="0" y="0"/>
                </a:moveTo>
                <a:lnTo>
                  <a:pt x="8168420" y="0"/>
                </a:lnTo>
                <a:lnTo>
                  <a:pt x="8168420" y="8168419"/>
                </a:lnTo>
                <a:lnTo>
                  <a:pt x="0" y="8168419"/>
                </a:lnTo>
                <a:lnTo>
                  <a:pt x="0" y="0"/>
                </a:lnTo>
                <a:close/>
              </a:path>
            </a:pathLst>
          </a:custGeom>
          <a:blipFill>
            <a:blip r:embed="rId3">
              <a:alphaModFix amt="30000"/>
            </a:blip>
            <a:stretch>
              <a:fillRect l="0" t="0" r="0" b="0"/>
            </a:stretch>
          </a:blipFill>
        </p:spPr>
      </p:sp>
      <p:sp>
        <p:nvSpPr>
          <p:cNvPr name="TextBox 8" id="8"/>
          <p:cNvSpPr txBox="true"/>
          <p:nvPr/>
        </p:nvSpPr>
        <p:spPr>
          <a:xfrm rot="0">
            <a:off x="1855240" y="1855073"/>
            <a:ext cx="14487831"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Weaknesses</a:t>
            </a:r>
          </a:p>
        </p:txBody>
      </p:sp>
      <p:sp>
        <p:nvSpPr>
          <p:cNvPr name="TextBox 9" id="9"/>
          <p:cNvSpPr txBox="true"/>
          <p:nvPr/>
        </p:nvSpPr>
        <p:spPr>
          <a:xfrm rot="0">
            <a:off x="1419904" y="3403742"/>
            <a:ext cx="15839396" cy="6303450"/>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Limitation</a:t>
            </a:r>
          </a:p>
          <a:p>
            <a:pPr algn="l">
              <a:lnSpc>
                <a:spcPts val="4080"/>
              </a:lnSpc>
            </a:pPr>
            <a:r>
              <a:rPr lang="en-US" sz="3400" spc="119">
                <a:solidFill>
                  <a:srgbClr val="000000"/>
                </a:solidFill>
                <a:latin typeface="Childos Arabic"/>
                <a:ea typeface="Childos Arabic"/>
                <a:cs typeface="Childos Arabic"/>
                <a:sym typeface="Childos Arabic"/>
              </a:rPr>
              <a:t>     As the number of tasks increases, expanding the PET pool may result in high computational and storage costs.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Scope of Experiments</a:t>
            </a:r>
          </a:p>
          <a:p>
            <a:pPr algn="l">
              <a:lnSpc>
                <a:spcPts val="4080"/>
              </a:lnSpc>
            </a:pPr>
            <a:r>
              <a:rPr lang="en-US" sz="3400" spc="119" b="true">
                <a:solidFill>
                  <a:srgbClr val="000000"/>
                </a:solidFill>
                <a:latin typeface="Childos Arabic Bold"/>
                <a:ea typeface="Childos Arabic Bold"/>
                <a:cs typeface="Childos Arabic Bold"/>
                <a:sym typeface="Childos Arabic Bold"/>
              </a:rPr>
              <a:t>    </a:t>
            </a:r>
            <a:r>
              <a:rPr lang="en-US" sz="3400" spc="119">
                <a:solidFill>
                  <a:srgbClr val="000000"/>
                </a:solidFill>
                <a:latin typeface="Childos Arabic"/>
                <a:ea typeface="Childos Arabic"/>
                <a:cs typeface="Childos Arabic"/>
                <a:sym typeface="Childos Arabic"/>
              </a:rPr>
              <a:t>The study does not address diverse application scenarios like multimodal tasks or real-time data streams.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 Dependency on Task Identification</a:t>
            </a:r>
          </a:p>
          <a:p>
            <a:pPr algn="l">
              <a:lnSpc>
                <a:spcPts val="4431"/>
              </a:lnSpc>
            </a:pPr>
            <a:r>
              <a:rPr lang="en-US" sz="3165" spc="110" b="true">
                <a:solidFill>
                  <a:srgbClr val="000000"/>
                </a:solidFill>
                <a:latin typeface="Childos Arabic Bold"/>
                <a:ea typeface="Childos Arabic Bold"/>
                <a:cs typeface="Childos Arabic Bold"/>
                <a:sym typeface="Childos Arabic Bold"/>
              </a:rPr>
              <a:t>    </a:t>
            </a:r>
            <a:r>
              <a:rPr lang="en-US" sz="3165" spc="110">
                <a:solidFill>
                  <a:srgbClr val="000000"/>
                </a:solidFill>
                <a:latin typeface="Childos Arabic"/>
                <a:ea typeface="Childos Arabic"/>
                <a:cs typeface="Childos Arabic"/>
                <a:sym typeface="Childos Arabic"/>
              </a:rPr>
              <a:t>Although SAPT supports various architectures, its reliance on task identifiers during training may limit its use in applications with undefined task categories.</a:t>
            </a:r>
          </a:p>
          <a:p>
            <a:pPr algn="just">
              <a:lnSpc>
                <a:spcPts val="4431"/>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448149" y="3348355"/>
            <a:ext cx="15302014" cy="5900420"/>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Effective Alignment of Learning and Selection</a:t>
            </a:r>
          </a:p>
          <a:p>
            <a:pPr algn="l">
              <a:lnSpc>
                <a:spcPts val="4080"/>
              </a:lnSpc>
            </a:pPr>
            <a:r>
              <a:rPr lang="en-US" sz="3400" spc="119" b="true">
                <a:solidFill>
                  <a:srgbClr val="000000"/>
                </a:solidFill>
                <a:latin typeface="Childos Arabic Bold"/>
                <a:ea typeface="Childos Arabic Bold"/>
                <a:cs typeface="Childos Arabic Bold"/>
                <a:sym typeface="Childos Arabic Bold"/>
              </a:rPr>
              <a:t>    </a:t>
            </a:r>
            <a:r>
              <a:rPr lang="en-US" sz="3400" spc="119">
                <a:solidFill>
                  <a:srgbClr val="000000"/>
                </a:solidFill>
                <a:latin typeface="Childos Arabic"/>
                <a:ea typeface="Childos Arabic"/>
                <a:cs typeface="Childos Arabic"/>
                <a:sym typeface="Childos Arabic"/>
              </a:rPr>
              <a:t>Simultaneously addressing Catastrophic Forgetting (CF) and Knowledge Transfer (KT)</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No Task Identifiers Required for Testing</a:t>
            </a:r>
          </a:p>
          <a:p>
            <a:pPr algn="l">
              <a:lnSpc>
                <a:spcPts val="4080"/>
              </a:lnSpc>
            </a:pPr>
            <a:r>
              <a:rPr lang="en-US" sz="3400" spc="119" b="true">
                <a:solidFill>
                  <a:srgbClr val="000000"/>
                </a:solidFill>
                <a:latin typeface="Childos Arabic Bold"/>
                <a:ea typeface="Childos Arabic Bold"/>
                <a:cs typeface="Childos Arabic Bold"/>
                <a:sym typeface="Childos Arabic Bold"/>
              </a:rPr>
              <a:t>    </a:t>
            </a:r>
            <a:r>
              <a:rPr lang="en-US" sz="3400" spc="119">
                <a:solidFill>
                  <a:srgbClr val="000000"/>
                </a:solidFill>
                <a:latin typeface="Childos Arabic"/>
                <a:ea typeface="Childos Arabic"/>
                <a:cs typeface="Childos Arabic"/>
                <a:sym typeface="Childos Arabic"/>
              </a:rPr>
              <a:t>It functions effectively in real-world scenarios without task identifiers during testing, enhancing its practical applicability.</a:t>
            </a:r>
          </a:p>
          <a:p>
            <a:pPr algn="l">
              <a:lnSpc>
                <a:spcPts val="4080"/>
              </a:lnSpc>
            </a:pPr>
          </a:p>
          <a:p>
            <a:pPr algn="l">
              <a:lnSpc>
                <a:spcPts val="4759"/>
              </a:lnSpc>
            </a:pPr>
            <a:r>
              <a:rPr lang="en-US" sz="3399" spc="118" b="true">
                <a:solidFill>
                  <a:srgbClr val="000000"/>
                </a:solidFill>
                <a:latin typeface="Childos Arabic Bold"/>
                <a:ea typeface="Childos Arabic Bold"/>
                <a:cs typeface="Childos Arabic Bold"/>
                <a:sym typeface="Childos Arabic Bold"/>
              </a:rPr>
              <a:t>Broad Applicability</a:t>
            </a:r>
          </a:p>
          <a:p>
            <a:pPr algn="just">
              <a:lnSpc>
                <a:spcPts val="4759"/>
              </a:lnSpc>
              <a:spcBef>
                <a:spcPct val="0"/>
              </a:spcBef>
            </a:pPr>
            <a:r>
              <a:rPr lang="en-US" b="true" sz="3399" spc="118">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SAPT shows strong performance across various tuning methods, model architectures (T5, LLaMA-2), and scales (770M to 13B parameters).</a:t>
            </a:r>
          </a:p>
        </p:txBody>
      </p:sp>
      <p:sp>
        <p:nvSpPr>
          <p:cNvPr name="TextBox 8" id="8"/>
          <p:cNvSpPr txBox="true"/>
          <p:nvPr/>
        </p:nvSpPr>
        <p:spPr>
          <a:xfrm rot="0">
            <a:off x="1855240" y="1855062"/>
            <a:ext cx="14487831"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Conclusions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3996319" y="1089881"/>
            <a:ext cx="10205673" cy="8168419"/>
          </a:xfrm>
          <a:custGeom>
            <a:avLst/>
            <a:gdLst/>
            <a:ahLst/>
            <a:cxnLst/>
            <a:rect r="r" b="b" t="t" l="l"/>
            <a:pathLst>
              <a:path h="8168419" w="10205673">
                <a:moveTo>
                  <a:pt x="0" y="0"/>
                </a:moveTo>
                <a:lnTo>
                  <a:pt x="10205673" y="0"/>
                </a:lnTo>
                <a:lnTo>
                  <a:pt x="10205673" y="8168419"/>
                </a:lnTo>
                <a:lnTo>
                  <a:pt x="0" y="8168419"/>
                </a:lnTo>
                <a:lnTo>
                  <a:pt x="0" y="0"/>
                </a:lnTo>
                <a:close/>
              </a:path>
            </a:pathLst>
          </a:custGeom>
          <a:blipFill>
            <a:blip r:embed="rId3">
              <a:alphaModFix amt="19999"/>
            </a:blip>
            <a:stretch>
              <a:fillRect l="0" t="0" r="0" b="0"/>
            </a:stretch>
          </a:blipFill>
        </p:spPr>
      </p:sp>
      <p:sp>
        <p:nvSpPr>
          <p:cNvPr name="TextBox 8" id="8"/>
          <p:cNvSpPr txBox="true"/>
          <p:nvPr/>
        </p:nvSpPr>
        <p:spPr>
          <a:xfrm rot="0">
            <a:off x="1089894" y="4042631"/>
            <a:ext cx="16018523" cy="5737860"/>
          </a:xfrm>
          <a:prstGeom prst="rect">
            <a:avLst/>
          </a:prstGeom>
        </p:spPr>
        <p:txBody>
          <a:bodyPr anchor="t" rtlCol="false" tIns="0" lIns="0" bIns="0" rIns="0">
            <a:spAutoFit/>
          </a:bodyPr>
          <a:lstStyle/>
          <a:p>
            <a:pPr algn="l" marL="734059" indent="-367030" lvl="1">
              <a:lnSpc>
                <a:spcPts val="5099"/>
              </a:lnSpc>
              <a:buAutoNum type="arabicPeriod" startAt="1"/>
            </a:pPr>
            <a:r>
              <a:rPr lang="en-US" sz="3399" spc="118">
                <a:solidFill>
                  <a:srgbClr val="000000"/>
                </a:solidFill>
                <a:latin typeface="Childos Arabic"/>
                <a:ea typeface="Childos Arabic"/>
                <a:cs typeface="Childos Arabic"/>
                <a:sym typeface="Childos Arabic"/>
              </a:rPr>
              <a:t>Can SAPT effectively handle multimodal data (e.g., text and image combinations)? If not, what modifications would you suggest to extend its capabilities?</a:t>
            </a:r>
          </a:p>
          <a:p>
            <a:pPr algn="l" marL="734059" indent="-367030" lvl="1">
              <a:lnSpc>
                <a:spcPts val="5099"/>
              </a:lnSpc>
              <a:buAutoNum type="arabicPeriod" startAt="1"/>
            </a:pPr>
            <a:r>
              <a:rPr lang="en-US" sz="3399" spc="118">
                <a:solidFill>
                  <a:srgbClr val="000000"/>
                </a:solidFill>
                <a:latin typeface="Childos Arabic"/>
                <a:ea typeface="Childos Arabic"/>
                <a:cs typeface="Childos Arabic"/>
                <a:sym typeface="Childos Arabic"/>
              </a:rPr>
              <a:t>For longer task sequences (e.g., over 100 tasks), have you considered techniques to prune or merge similar PET blocks to reduce storage and computational overhead?</a:t>
            </a:r>
          </a:p>
          <a:p>
            <a:pPr algn="l" marL="734059" indent="-367030" lvl="1">
              <a:lnSpc>
                <a:spcPts val="5099"/>
              </a:lnSpc>
              <a:buAutoNum type="arabicPeriod" startAt="1"/>
            </a:pPr>
            <a:r>
              <a:rPr lang="en-US" sz="3399" spc="118">
                <a:solidFill>
                  <a:srgbClr val="000000"/>
                </a:solidFill>
                <a:latin typeface="Childos Arabic"/>
                <a:ea typeface="Childos Arabic"/>
                <a:cs typeface="Childos Arabic"/>
                <a:sym typeface="Childos Arabic"/>
              </a:rPr>
              <a:t>How could SAPT be adapted for online continual learning scenarios where task identifiers are unavailable during both training and testing?</a:t>
            </a:r>
          </a:p>
          <a:p>
            <a:pPr algn="just">
              <a:lnSpc>
                <a:spcPts val="5099"/>
              </a:lnSpc>
            </a:pPr>
          </a:p>
        </p:txBody>
      </p:sp>
      <p:sp>
        <p:nvSpPr>
          <p:cNvPr name="TextBox 9" id="9"/>
          <p:cNvSpPr txBox="true"/>
          <p:nvPr/>
        </p:nvSpPr>
        <p:spPr>
          <a:xfrm rot="0">
            <a:off x="1855240" y="1855073"/>
            <a:ext cx="14487831"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Questions for the Authors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423925" y="0"/>
            <a:ext cx="15440150" cy="10287000"/>
          </a:xfrm>
          <a:custGeom>
            <a:avLst/>
            <a:gdLst/>
            <a:ahLst/>
            <a:cxnLst/>
            <a:rect r="r" b="b" t="t" l="l"/>
            <a:pathLst>
              <a:path h="10287000" w="15440150">
                <a:moveTo>
                  <a:pt x="0" y="0"/>
                </a:moveTo>
                <a:lnTo>
                  <a:pt x="15440150" y="0"/>
                </a:lnTo>
                <a:lnTo>
                  <a:pt x="15440150" y="10287000"/>
                </a:lnTo>
                <a:lnTo>
                  <a:pt x="0" y="1028700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9637046" y="1451649"/>
            <a:ext cx="6931333" cy="3461101"/>
          </a:xfrm>
          <a:custGeom>
            <a:avLst/>
            <a:gdLst/>
            <a:ahLst/>
            <a:cxnLst/>
            <a:rect r="r" b="b" t="t" l="l"/>
            <a:pathLst>
              <a:path h="3461101" w="6931333">
                <a:moveTo>
                  <a:pt x="0" y="0"/>
                </a:moveTo>
                <a:lnTo>
                  <a:pt x="6931334" y="0"/>
                </a:lnTo>
                <a:lnTo>
                  <a:pt x="6931334" y="3461101"/>
                </a:lnTo>
                <a:lnTo>
                  <a:pt x="0" y="3461101"/>
                </a:lnTo>
                <a:lnTo>
                  <a:pt x="0" y="0"/>
                </a:lnTo>
                <a:close/>
              </a:path>
            </a:pathLst>
          </a:custGeom>
          <a:blipFill>
            <a:blip r:embed="rId2"/>
            <a:stretch>
              <a:fillRect l="0" t="0" r="0" b="0"/>
            </a:stretch>
          </a:blipFill>
        </p:spPr>
      </p:sp>
      <p:sp>
        <p:nvSpPr>
          <p:cNvPr name="TextBox 8" id="8"/>
          <p:cNvSpPr txBox="true"/>
          <p:nvPr/>
        </p:nvSpPr>
        <p:spPr>
          <a:xfrm rot="0">
            <a:off x="1419904" y="4338265"/>
            <a:ext cx="15839396" cy="4700601"/>
          </a:xfrm>
          <a:prstGeom prst="rect">
            <a:avLst/>
          </a:prstGeom>
        </p:spPr>
        <p:txBody>
          <a:bodyPr anchor="t" rtlCol="false" tIns="0" lIns="0" bIns="0" rIns="0">
            <a:spAutoFit/>
          </a:bodyPr>
          <a:lstStyle/>
          <a:p>
            <a:pPr algn="l">
              <a:lnSpc>
                <a:spcPts val="4079"/>
              </a:lnSpc>
            </a:pPr>
            <a:r>
              <a:rPr lang="en-US" sz="3399" spc="118" b="true">
                <a:solidFill>
                  <a:srgbClr val="000000"/>
                </a:solidFill>
                <a:latin typeface="Childos Arabic Bold"/>
                <a:ea typeface="Childos Arabic Bold"/>
                <a:cs typeface="Childos Arabic Bold"/>
                <a:sym typeface="Childos Arabic Bold"/>
              </a:rPr>
              <a:t>Leveraging Attention Mechanisms</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DAAM uses attention maps to correlate text tokens with image regions</a:t>
            </a:r>
          </a:p>
          <a:p>
            <a:pPr algn="l">
              <a:lnSpc>
                <a:spcPts val="4079"/>
              </a:lnSpc>
            </a:pPr>
          </a:p>
          <a:p>
            <a:pPr algn="l">
              <a:lnSpc>
                <a:spcPts val="4079"/>
              </a:lnSpc>
            </a:pPr>
            <a:r>
              <a:rPr lang="en-US" sz="3399" spc="118" b="true">
                <a:solidFill>
                  <a:srgbClr val="000000"/>
                </a:solidFill>
                <a:latin typeface="Childos Arabic Bold"/>
                <a:ea typeface="Childos Arabic Bold"/>
                <a:cs typeface="Childos Arabic Bold"/>
                <a:sym typeface="Childos Arabic Bold"/>
              </a:rPr>
              <a:t>Heatmap Generation</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Compiles scores from layers, heads, and time steps</a:t>
            </a:r>
          </a:p>
          <a:p>
            <a:pPr algn="l">
              <a:lnSpc>
                <a:spcPts val="4079"/>
              </a:lnSpc>
            </a:pPr>
          </a:p>
          <a:p>
            <a:pPr algn="l">
              <a:lnSpc>
                <a:spcPts val="4079"/>
              </a:lnSpc>
            </a:pPr>
            <a:r>
              <a:rPr lang="en-US" sz="3399" spc="118" b="true">
                <a:solidFill>
                  <a:srgbClr val="000000"/>
                </a:solidFill>
                <a:latin typeface="Childos Arabic Bold"/>
                <a:ea typeface="Childos Arabic Bold"/>
                <a:cs typeface="Childos Arabic Bold"/>
                <a:sym typeface="Childos Arabic Bold"/>
              </a:rPr>
              <a:t>Advancing Model Interpretability</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Provides a more stable analysis of diffusion models’ text-to-image generation</a:t>
            </a:r>
          </a:p>
          <a:p>
            <a:pPr algn="just">
              <a:lnSpc>
                <a:spcPts val="4759"/>
              </a:lnSpc>
              <a:spcBef>
                <a:spcPct val="0"/>
              </a:spcBef>
            </a:pPr>
          </a:p>
        </p:txBody>
      </p:sp>
      <p:sp>
        <p:nvSpPr>
          <p:cNvPr name="TextBox 9" id="9"/>
          <p:cNvSpPr txBox="true"/>
          <p:nvPr/>
        </p:nvSpPr>
        <p:spPr>
          <a:xfrm rot="0">
            <a:off x="1829651" y="1855062"/>
            <a:ext cx="8320728"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Approach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0483044" y="1609589"/>
            <a:ext cx="7028426" cy="3145221"/>
          </a:xfrm>
          <a:custGeom>
            <a:avLst/>
            <a:gdLst/>
            <a:ahLst/>
            <a:cxnLst/>
            <a:rect r="r" b="b" t="t" l="l"/>
            <a:pathLst>
              <a:path h="3145221" w="7028426">
                <a:moveTo>
                  <a:pt x="0" y="0"/>
                </a:moveTo>
                <a:lnTo>
                  <a:pt x="7028426" y="0"/>
                </a:lnTo>
                <a:lnTo>
                  <a:pt x="7028426" y="3145221"/>
                </a:lnTo>
                <a:lnTo>
                  <a:pt x="0" y="3145221"/>
                </a:lnTo>
                <a:lnTo>
                  <a:pt x="0" y="0"/>
                </a:lnTo>
                <a:close/>
              </a:path>
            </a:pathLst>
          </a:custGeom>
          <a:blipFill>
            <a:blip r:embed="rId2"/>
            <a:stretch>
              <a:fillRect l="0" t="0" r="0" b="0"/>
            </a:stretch>
          </a:blipFill>
        </p:spPr>
      </p:sp>
      <p:sp>
        <p:nvSpPr>
          <p:cNvPr name="Freeform 8" id="8"/>
          <p:cNvSpPr/>
          <p:nvPr/>
        </p:nvSpPr>
        <p:spPr>
          <a:xfrm flipH="false" flipV="false" rot="0">
            <a:off x="11836952" y="5316785"/>
            <a:ext cx="5648929" cy="3808472"/>
          </a:xfrm>
          <a:custGeom>
            <a:avLst/>
            <a:gdLst/>
            <a:ahLst/>
            <a:cxnLst/>
            <a:rect r="r" b="b" t="t" l="l"/>
            <a:pathLst>
              <a:path h="3808472" w="5648929">
                <a:moveTo>
                  <a:pt x="0" y="0"/>
                </a:moveTo>
                <a:lnTo>
                  <a:pt x="5648929" y="0"/>
                </a:lnTo>
                <a:lnTo>
                  <a:pt x="5648929" y="3808472"/>
                </a:lnTo>
                <a:lnTo>
                  <a:pt x="0" y="3808472"/>
                </a:lnTo>
                <a:lnTo>
                  <a:pt x="0" y="0"/>
                </a:lnTo>
                <a:close/>
              </a:path>
            </a:pathLst>
          </a:custGeom>
          <a:blipFill>
            <a:blip r:embed="rId3"/>
            <a:stretch>
              <a:fillRect l="0" t="0" r="0" b="-759"/>
            </a:stretch>
          </a:blipFill>
        </p:spPr>
      </p:sp>
      <p:sp>
        <p:nvSpPr>
          <p:cNvPr name="TextBox 9" id="9"/>
          <p:cNvSpPr txBox="true"/>
          <p:nvPr/>
        </p:nvSpPr>
        <p:spPr>
          <a:xfrm rot="0">
            <a:off x="1627276" y="4347827"/>
            <a:ext cx="10209676" cy="5214994"/>
          </a:xfrm>
          <a:prstGeom prst="rect">
            <a:avLst/>
          </a:prstGeom>
        </p:spPr>
        <p:txBody>
          <a:bodyPr anchor="t" rtlCol="false" tIns="0" lIns="0" bIns="0" rIns="0">
            <a:spAutoFit/>
          </a:bodyPr>
          <a:lstStyle/>
          <a:p>
            <a:pPr algn="l">
              <a:lnSpc>
                <a:spcPts val="4079"/>
              </a:lnSpc>
            </a:pPr>
            <a:r>
              <a:rPr lang="en-US" sz="3399" spc="118" b="true">
                <a:solidFill>
                  <a:srgbClr val="000000"/>
                </a:solidFill>
                <a:latin typeface="Childos Arabic Bold"/>
                <a:ea typeface="Childos Arabic Bold"/>
                <a:cs typeface="Childos Arabic Bold"/>
                <a:sym typeface="Childos Arabic Bold"/>
              </a:rPr>
              <a:t>Object Attribution</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DAAM excels in segmenting datasets</a:t>
            </a:r>
          </a:p>
          <a:p>
            <a:pPr algn="l">
              <a:lnSpc>
                <a:spcPts val="4079"/>
              </a:lnSpc>
            </a:pPr>
          </a:p>
          <a:p>
            <a:pPr algn="l">
              <a:lnSpc>
                <a:spcPts val="4079"/>
              </a:lnSpc>
            </a:pPr>
            <a:r>
              <a:rPr lang="en-US" sz="3399" spc="118" b="true">
                <a:solidFill>
                  <a:srgbClr val="000000"/>
                </a:solidFill>
                <a:latin typeface="Childos Arabic Bold"/>
                <a:ea typeface="Childos Arabic Bold"/>
                <a:cs typeface="Childos Arabic Bold"/>
                <a:sym typeface="Childos Arabic Bold"/>
              </a:rPr>
              <a:t>Resilience to Noise</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Remains effective even with nonsensical prompts</a:t>
            </a:r>
          </a:p>
          <a:p>
            <a:pPr algn="l">
              <a:lnSpc>
                <a:spcPts val="4079"/>
              </a:lnSpc>
            </a:pPr>
          </a:p>
          <a:p>
            <a:pPr algn="l">
              <a:lnSpc>
                <a:spcPts val="4079"/>
              </a:lnSpc>
            </a:pPr>
            <a:r>
              <a:rPr lang="en-US" sz="3399" spc="118" b="true">
                <a:solidFill>
                  <a:srgbClr val="000000"/>
                </a:solidFill>
                <a:latin typeface="Childos Arabic Bold"/>
                <a:ea typeface="Childos Arabic Bold"/>
                <a:cs typeface="Childos Arabic Bold"/>
                <a:sym typeface="Childos Arabic Bold"/>
              </a:rPr>
              <a:t>Human Evaluation </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Over 90% of adjective, verb, and noun mappings rated as ‘fair’ to ‘excellent’</a:t>
            </a:r>
          </a:p>
          <a:p>
            <a:pPr algn="just">
              <a:lnSpc>
                <a:spcPts val="4759"/>
              </a:lnSpc>
              <a:spcBef>
                <a:spcPct val="0"/>
              </a:spcBef>
            </a:pPr>
          </a:p>
        </p:txBody>
      </p:sp>
      <p:sp>
        <p:nvSpPr>
          <p:cNvPr name="TextBox 10" id="10"/>
          <p:cNvSpPr txBox="true"/>
          <p:nvPr/>
        </p:nvSpPr>
        <p:spPr>
          <a:xfrm rot="0">
            <a:off x="1804061" y="1855062"/>
            <a:ext cx="8320728"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Attribution Analyses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2534675" y="1606868"/>
            <a:ext cx="5504061" cy="4440079"/>
          </a:xfrm>
          <a:custGeom>
            <a:avLst/>
            <a:gdLst/>
            <a:ahLst/>
            <a:cxnLst/>
            <a:rect r="r" b="b" t="t" l="l"/>
            <a:pathLst>
              <a:path h="4440079" w="5504061">
                <a:moveTo>
                  <a:pt x="0" y="0"/>
                </a:moveTo>
                <a:lnTo>
                  <a:pt x="5504061" y="0"/>
                </a:lnTo>
                <a:lnTo>
                  <a:pt x="5504061" y="4440078"/>
                </a:lnTo>
                <a:lnTo>
                  <a:pt x="0" y="4440078"/>
                </a:lnTo>
                <a:lnTo>
                  <a:pt x="0" y="0"/>
                </a:lnTo>
                <a:close/>
              </a:path>
            </a:pathLst>
          </a:custGeom>
          <a:blipFill>
            <a:blip r:embed="rId2"/>
            <a:stretch>
              <a:fillRect l="0" t="0" r="0" b="0"/>
            </a:stretch>
          </a:blipFill>
        </p:spPr>
      </p:sp>
      <p:sp>
        <p:nvSpPr>
          <p:cNvPr name="TextBox 8" id="8"/>
          <p:cNvSpPr txBox="true"/>
          <p:nvPr/>
        </p:nvSpPr>
        <p:spPr>
          <a:xfrm rot="0">
            <a:off x="1419904" y="4338265"/>
            <a:ext cx="13062358" cy="4700601"/>
          </a:xfrm>
          <a:prstGeom prst="rect">
            <a:avLst/>
          </a:prstGeom>
        </p:spPr>
        <p:txBody>
          <a:bodyPr anchor="t" rtlCol="false" tIns="0" lIns="0" bIns="0" rIns="0">
            <a:spAutoFit/>
          </a:bodyPr>
          <a:lstStyle/>
          <a:p>
            <a:pPr algn="l">
              <a:lnSpc>
                <a:spcPts val="4079"/>
              </a:lnSpc>
            </a:pPr>
            <a:r>
              <a:rPr lang="en-US" sz="3399" spc="118" b="true">
                <a:solidFill>
                  <a:srgbClr val="000000"/>
                </a:solidFill>
                <a:latin typeface="Childos Arabic Bold"/>
                <a:ea typeface="Childos Arabic Bold"/>
                <a:cs typeface="Childos Arabic Bold"/>
                <a:sym typeface="Childos Arabic Bold"/>
              </a:rPr>
              <a:t>Syntactic Relationships</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Verbs influence outputs more than subjects or objects</a:t>
            </a:r>
          </a:p>
          <a:p>
            <a:pPr algn="l">
              <a:lnSpc>
                <a:spcPts val="4079"/>
              </a:lnSpc>
            </a:pPr>
          </a:p>
          <a:p>
            <a:pPr algn="l">
              <a:lnSpc>
                <a:spcPts val="4079"/>
              </a:lnSpc>
            </a:pPr>
            <a:r>
              <a:rPr lang="en-US" sz="3399" spc="118" b="true">
                <a:solidFill>
                  <a:srgbClr val="000000"/>
                </a:solidFill>
                <a:latin typeface="Childos Arabic Bold"/>
                <a:ea typeface="Childos Arabic Bold"/>
                <a:cs typeface="Childos Arabic Bold"/>
                <a:sym typeface="Childos Arabic Bold"/>
              </a:rPr>
              <a:t>Feature Entanglement</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Adjectives overshadow nouns due to shared visual representation</a:t>
            </a:r>
          </a:p>
          <a:p>
            <a:pPr algn="l">
              <a:lnSpc>
                <a:spcPts val="4079"/>
              </a:lnSpc>
            </a:pPr>
          </a:p>
          <a:p>
            <a:pPr algn="l">
              <a:lnSpc>
                <a:spcPts val="4079"/>
              </a:lnSpc>
            </a:pPr>
            <a:r>
              <a:rPr lang="en-US" sz="3399" spc="118" b="true">
                <a:solidFill>
                  <a:srgbClr val="000000"/>
                </a:solidFill>
                <a:latin typeface="Childos Arabic Bold"/>
                <a:ea typeface="Childos Arabic Bold"/>
                <a:cs typeface="Childos Arabic Bold"/>
                <a:sym typeface="Childos Arabic Bold"/>
              </a:rPr>
              <a:t>Coreference Resolution</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High overlap in DAAM maps for coreferent pairs</a:t>
            </a:r>
          </a:p>
          <a:p>
            <a:pPr algn="just">
              <a:lnSpc>
                <a:spcPts val="4759"/>
              </a:lnSpc>
              <a:spcBef>
                <a:spcPct val="0"/>
              </a:spcBef>
            </a:pPr>
          </a:p>
        </p:txBody>
      </p:sp>
      <p:sp>
        <p:nvSpPr>
          <p:cNvPr name="TextBox 9" id="9"/>
          <p:cNvSpPr txBox="true"/>
          <p:nvPr/>
        </p:nvSpPr>
        <p:spPr>
          <a:xfrm rot="0">
            <a:off x="1855240" y="1855062"/>
            <a:ext cx="9293134"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Visuosyntactic Analyses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1209829" y="2313806"/>
            <a:ext cx="6049471" cy="3705301"/>
          </a:xfrm>
          <a:custGeom>
            <a:avLst/>
            <a:gdLst/>
            <a:ahLst/>
            <a:cxnLst/>
            <a:rect r="r" b="b" t="t" l="l"/>
            <a:pathLst>
              <a:path h="3705301" w="6049471">
                <a:moveTo>
                  <a:pt x="0" y="0"/>
                </a:moveTo>
                <a:lnTo>
                  <a:pt x="6049471" y="0"/>
                </a:lnTo>
                <a:lnTo>
                  <a:pt x="6049471" y="3705300"/>
                </a:lnTo>
                <a:lnTo>
                  <a:pt x="0" y="3705300"/>
                </a:lnTo>
                <a:lnTo>
                  <a:pt x="0" y="0"/>
                </a:lnTo>
                <a:close/>
              </a:path>
            </a:pathLst>
          </a:custGeom>
          <a:blipFill>
            <a:blip r:embed="rId2"/>
            <a:stretch>
              <a:fillRect l="0" t="0" r="0" b="0"/>
            </a:stretch>
          </a:blipFill>
        </p:spPr>
      </p:sp>
      <p:sp>
        <p:nvSpPr>
          <p:cNvPr name="Freeform 8" id="8"/>
          <p:cNvSpPr/>
          <p:nvPr/>
        </p:nvSpPr>
        <p:spPr>
          <a:xfrm flipH="false" flipV="false" rot="0">
            <a:off x="1804061" y="4166456"/>
            <a:ext cx="7296213" cy="4870222"/>
          </a:xfrm>
          <a:custGeom>
            <a:avLst/>
            <a:gdLst/>
            <a:ahLst/>
            <a:cxnLst/>
            <a:rect r="r" b="b" t="t" l="l"/>
            <a:pathLst>
              <a:path h="4870222" w="7296213">
                <a:moveTo>
                  <a:pt x="0" y="0"/>
                </a:moveTo>
                <a:lnTo>
                  <a:pt x="7296213" y="0"/>
                </a:lnTo>
                <a:lnTo>
                  <a:pt x="7296213" y="4870222"/>
                </a:lnTo>
                <a:lnTo>
                  <a:pt x="0" y="4870222"/>
                </a:lnTo>
                <a:lnTo>
                  <a:pt x="0" y="0"/>
                </a:lnTo>
                <a:close/>
              </a:path>
            </a:pathLst>
          </a:custGeom>
          <a:blipFill>
            <a:blip r:embed="rId3"/>
            <a:stretch>
              <a:fillRect l="0" t="0" r="0" b="0"/>
            </a:stretch>
          </a:blipFill>
        </p:spPr>
      </p:sp>
      <p:sp>
        <p:nvSpPr>
          <p:cNvPr name="TextBox 9" id="9"/>
          <p:cNvSpPr txBox="true"/>
          <p:nvPr/>
        </p:nvSpPr>
        <p:spPr>
          <a:xfrm rot="0">
            <a:off x="9754749" y="6448538"/>
            <a:ext cx="8533251" cy="2083511"/>
          </a:xfrm>
          <a:prstGeom prst="rect">
            <a:avLst/>
          </a:prstGeom>
        </p:spPr>
        <p:txBody>
          <a:bodyPr anchor="t" rtlCol="false" tIns="0" lIns="0" bIns="0" rIns="0">
            <a:spAutoFit/>
          </a:bodyPr>
          <a:lstStyle/>
          <a:p>
            <a:pPr algn="l">
              <a:lnSpc>
                <a:spcPts val="4074"/>
              </a:lnSpc>
            </a:pPr>
            <a:r>
              <a:rPr lang="en-US" sz="3395" spc="118" b="true">
                <a:solidFill>
                  <a:srgbClr val="000000"/>
                </a:solidFill>
                <a:latin typeface="Childos Arabic Bold"/>
                <a:ea typeface="Childos Arabic Bold"/>
                <a:cs typeface="Childos Arabic Bold"/>
                <a:sym typeface="Childos Arabic Bold"/>
              </a:rPr>
              <a:t>Cohyponym Entanglement</a:t>
            </a:r>
          </a:p>
          <a:p>
            <a:pPr algn="l">
              <a:lnSpc>
                <a:spcPts val="4074"/>
              </a:lnSpc>
              <a:spcBef>
                <a:spcPct val="0"/>
              </a:spcBef>
            </a:pPr>
            <a:r>
              <a:rPr lang="en-US" b="true" sz="3395" spc="118">
                <a:solidFill>
                  <a:srgbClr val="000000"/>
                </a:solidFill>
                <a:latin typeface="Childos Arabic Bold"/>
                <a:ea typeface="Childos Arabic Bold"/>
                <a:cs typeface="Childos Arabic Bold"/>
                <a:sym typeface="Childos Arabic Bold"/>
              </a:rPr>
              <a:t>   </a:t>
            </a:r>
            <a:r>
              <a:rPr lang="en-US" sz="3395" spc="118">
                <a:solidFill>
                  <a:srgbClr val="000000"/>
                </a:solidFill>
                <a:latin typeface="Childos Arabic"/>
                <a:ea typeface="Childos Arabic"/>
                <a:cs typeface="Childos Arabic"/>
                <a:sym typeface="Childos Arabic"/>
              </a:rPr>
              <a:t>Semantically similar prompts result in feature competition, reducing generation accuracy</a:t>
            </a:r>
          </a:p>
        </p:txBody>
      </p:sp>
      <p:sp>
        <p:nvSpPr>
          <p:cNvPr name="TextBox 10" id="10"/>
          <p:cNvSpPr txBox="true"/>
          <p:nvPr/>
        </p:nvSpPr>
        <p:spPr>
          <a:xfrm rot="0">
            <a:off x="1804061" y="1855062"/>
            <a:ext cx="9088417"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Visuosemantic Analyses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1129631" y="3046333"/>
            <a:ext cx="6129669" cy="2321612"/>
          </a:xfrm>
          <a:custGeom>
            <a:avLst/>
            <a:gdLst/>
            <a:ahLst/>
            <a:cxnLst/>
            <a:rect r="r" b="b" t="t" l="l"/>
            <a:pathLst>
              <a:path h="2321612" w="6129669">
                <a:moveTo>
                  <a:pt x="0" y="0"/>
                </a:moveTo>
                <a:lnTo>
                  <a:pt x="6129669" y="0"/>
                </a:lnTo>
                <a:lnTo>
                  <a:pt x="6129669" y="2321612"/>
                </a:lnTo>
                <a:lnTo>
                  <a:pt x="0" y="2321612"/>
                </a:lnTo>
                <a:lnTo>
                  <a:pt x="0" y="0"/>
                </a:lnTo>
                <a:close/>
              </a:path>
            </a:pathLst>
          </a:custGeom>
          <a:blipFill>
            <a:blip r:embed="rId2"/>
            <a:stretch>
              <a:fillRect l="0" t="0" r="0" b="0"/>
            </a:stretch>
          </a:blipFill>
        </p:spPr>
      </p:sp>
      <p:sp>
        <p:nvSpPr>
          <p:cNvPr name="Freeform 8" id="8"/>
          <p:cNvSpPr/>
          <p:nvPr/>
        </p:nvSpPr>
        <p:spPr>
          <a:xfrm flipH="false" flipV="false" rot="0">
            <a:off x="11228730" y="5748945"/>
            <a:ext cx="6030570" cy="3110105"/>
          </a:xfrm>
          <a:custGeom>
            <a:avLst/>
            <a:gdLst/>
            <a:ahLst/>
            <a:cxnLst/>
            <a:rect r="r" b="b" t="t" l="l"/>
            <a:pathLst>
              <a:path h="3110105" w="6030570">
                <a:moveTo>
                  <a:pt x="0" y="0"/>
                </a:moveTo>
                <a:lnTo>
                  <a:pt x="6030570" y="0"/>
                </a:lnTo>
                <a:lnTo>
                  <a:pt x="6030570" y="3110105"/>
                </a:lnTo>
                <a:lnTo>
                  <a:pt x="0" y="3110105"/>
                </a:lnTo>
                <a:lnTo>
                  <a:pt x="0" y="0"/>
                </a:lnTo>
                <a:close/>
              </a:path>
            </a:pathLst>
          </a:custGeom>
          <a:blipFill>
            <a:blip r:embed="rId3"/>
            <a:stretch>
              <a:fillRect l="0" t="0" r="0" b="0"/>
            </a:stretch>
          </a:blipFill>
        </p:spPr>
      </p:sp>
      <p:sp>
        <p:nvSpPr>
          <p:cNvPr name="TextBox 9" id="9"/>
          <p:cNvSpPr txBox="true"/>
          <p:nvPr/>
        </p:nvSpPr>
        <p:spPr>
          <a:xfrm rot="0">
            <a:off x="1804061" y="1855062"/>
            <a:ext cx="9088417" cy="1327137"/>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Visuosemantic Analyses</a:t>
            </a:r>
          </a:p>
        </p:txBody>
      </p:sp>
      <p:sp>
        <p:nvSpPr>
          <p:cNvPr name="TextBox 10" id="10"/>
          <p:cNvSpPr txBox="true"/>
          <p:nvPr/>
        </p:nvSpPr>
        <p:spPr>
          <a:xfrm rot="0">
            <a:off x="1366054" y="4381770"/>
            <a:ext cx="8802246" cy="3629334"/>
          </a:xfrm>
          <a:prstGeom prst="rect">
            <a:avLst/>
          </a:prstGeom>
        </p:spPr>
        <p:txBody>
          <a:bodyPr anchor="t" rtlCol="false" tIns="0" lIns="0" bIns="0" rIns="0">
            <a:spAutoFit/>
          </a:bodyPr>
          <a:lstStyle/>
          <a:p>
            <a:pPr algn="l">
              <a:lnSpc>
                <a:spcPts val="4079"/>
              </a:lnSpc>
            </a:pPr>
            <a:r>
              <a:rPr lang="en-US" sz="3399" spc="118" b="true">
                <a:solidFill>
                  <a:srgbClr val="000000"/>
                </a:solidFill>
                <a:latin typeface="Childos Arabic Bold"/>
                <a:ea typeface="Childos Arabic Bold"/>
                <a:cs typeface="Childos Arabic Bold"/>
                <a:sym typeface="Childos Arabic Bold"/>
              </a:rPr>
              <a:t>Adjectival Entanglement</a:t>
            </a:r>
          </a:p>
          <a:p>
            <a:pPr algn="l">
              <a:lnSpc>
                <a:spcPts val="4079"/>
              </a:lnSpc>
            </a:pPr>
            <a:r>
              <a:rPr lang="en-US" sz="3399" spc="118" b="true">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Adjectives impact broader regions, altering scene attributes beyond their targets</a:t>
            </a:r>
          </a:p>
          <a:p>
            <a:pPr algn="l">
              <a:lnSpc>
                <a:spcPts val="4079"/>
              </a:lnSpc>
            </a:pPr>
          </a:p>
          <a:p>
            <a:pPr algn="l">
              <a:lnSpc>
                <a:spcPts val="4079"/>
              </a:lnSpc>
            </a:pPr>
            <a:r>
              <a:rPr lang="en-US" sz="3399" spc="118" b="true">
                <a:solidFill>
                  <a:srgbClr val="000000"/>
                </a:solidFill>
                <a:latin typeface="Childos Arabic Bold"/>
                <a:ea typeface="Childos Arabic Bold"/>
                <a:cs typeface="Childos Arabic Bold"/>
                <a:sym typeface="Childos Arabic Bold"/>
              </a:rPr>
              <a:t>Optimal Prompt Construction</a:t>
            </a:r>
          </a:p>
          <a:p>
            <a:pPr algn="l">
              <a:lnSpc>
                <a:spcPts val="4079"/>
              </a:lnSpc>
              <a:spcBef>
                <a:spcPct val="0"/>
              </a:spcBef>
            </a:pPr>
            <a:r>
              <a:rPr lang="en-US" b="true" sz="3399" spc="118">
                <a:solidFill>
                  <a:srgbClr val="000000"/>
                </a:solidFill>
                <a:latin typeface="Childos Arabic Bold"/>
                <a:ea typeface="Childos Arabic Bold"/>
                <a:cs typeface="Childos Arabic Bold"/>
                <a:sym typeface="Childos Arabic Bold"/>
              </a:rPr>
              <a:t>   </a:t>
            </a:r>
            <a:r>
              <a:rPr lang="en-US" sz="3399" spc="118">
                <a:solidFill>
                  <a:srgbClr val="000000"/>
                </a:solidFill>
                <a:latin typeface="Childos Arabic"/>
                <a:ea typeface="Childos Arabic"/>
                <a:cs typeface="Childos Arabic"/>
                <a:sym typeface="Childos Arabic"/>
              </a:rPr>
              <a:t>Prompts with minimal feature overlap yield better visual results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a:off x="1028700" y="9248775"/>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080356"/>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1419904" y="4343002"/>
            <a:ext cx="15839396" cy="5741475"/>
          </a:xfrm>
          <a:prstGeom prst="rect">
            <a:avLst/>
          </a:prstGeom>
        </p:spPr>
        <p:txBody>
          <a:bodyPr anchor="t" rtlCol="false" tIns="0" lIns="0" bIns="0" rIns="0">
            <a:spAutoFit/>
          </a:bodyPr>
          <a:lstStyle/>
          <a:p>
            <a:pPr algn="l">
              <a:lnSpc>
                <a:spcPts val="4080"/>
              </a:lnSpc>
            </a:pPr>
            <a:r>
              <a:rPr lang="en-US" sz="3400" spc="119" b="true">
                <a:solidFill>
                  <a:srgbClr val="000000"/>
                </a:solidFill>
                <a:latin typeface="Childos Arabic Bold"/>
                <a:ea typeface="Childos Arabic Bold"/>
                <a:cs typeface="Childos Arabic Bold"/>
                <a:sym typeface="Childos Arabic Bold"/>
              </a:rPr>
              <a:t>Intersection of Linguistics and AI</a:t>
            </a:r>
          </a:p>
          <a:p>
            <a:pPr algn="l">
              <a:lnSpc>
                <a:spcPts val="4080"/>
              </a:lnSpc>
            </a:pPr>
            <a:r>
              <a:rPr lang="en-US" sz="3400" spc="119">
                <a:solidFill>
                  <a:srgbClr val="000000"/>
                </a:solidFill>
                <a:latin typeface="Childos Arabic"/>
                <a:ea typeface="Childos Arabic"/>
                <a:cs typeface="Childos Arabic"/>
                <a:sym typeface="Childos Arabic"/>
              </a:rPr>
              <a:t>   Explores syntax and semantics in shaping diffusion models’ outputs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Addressing Feature Entanglement</a:t>
            </a:r>
          </a:p>
          <a:p>
            <a:pPr algn="l">
              <a:lnSpc>
                <a:spcPts val="4080"/>
              </a:lnSpc>
            </a:pPr>
            <a:r>
              <a:rPr lang="en-US" sz="3400" spc="119">
                <a:solidFill>
                  <a:srgbClr val="000000"/>
                </a:solidFill>
                <a:latin typeface="Childos Arabic"/>
                <a:ea typeface="Childos Arabic"/>
                <a:cs typeface="Childos Arabic"/>
                <a:sym typeface="Childos Arabic"/>
              </a:rPr>
              <a:t>   Insights into cohyponym competition and adjectival spillover guide model improvements</a:t>
            </a:r>
          </a:p>
          <a:p>
            <a:pPr algn="l">
              <a:lnSpc>
                <a:spcPts val="4080"/>
              </a:lnSpc>
            </a:pPr>
          </a:p>
          <a:p>
            <a:pPr algn="l">
              <a:lnSpc>
                <a:spcPts val="4080"/>
              </a:lnSpc>
            </a:pPr>
            <a:r>
              <a:rPr lang="en-US" sz="3400" spc="119" b="true">
                <a:solidFill>
                  <a:srgbClr val="000000"/>
                </a:solidFill>
                <a:latin typeface="Childos Arabic Bold"/>
                <a:ea typeface="Childos Arabic Bold"/>
                <a:cs typeface="Childos Arabic Bold"/>
                <a:sym typeface="Childos Arabic Bold"/>
              </a:rPr>
              <a:t>Applications in Prompt Engineering</a:t>
            </a:r>
          </a:p>
          <a:p>
            <a:pPr algn="l">
              <a:lnSpc>
                <a:spcPts val="4080"/>
              </a:lnSpc>
            </a:pPr>
            <a:r>
              <a:rPr lang="en-US" sz="3400" spc="119">
                <a:solidFill>
                  <a:srgbClr val="000000"/>
                </a:solidFill>
                <a:latin typeface="Childos Arabic"/>
                <a:ea typeface="Childos Arabic"/>
                <a:cs typeface="Childos Arabic"/>
                <a:sym typeface="Childos Arabic"/>
              </a:rPr>
              <a:t>   DAAM paves the way for precision editing and advanced content generation</a:t>
            </a:r>
          </a:p>
          <a:p>
            <a:pPr algn="l">
              <a:lnSpc>
                <a:spcPts val="4431"/>
              </a:lnSpc>
            </a:pPr>
          </a:p>
          <a:p>
            <a:pPr algn="just">
              <a:lnSpc>
                <a:spcPts val="4431"/>
              </a:lnSpc>
              <a:spcBef>
                <a:spcPct val="0"/>
              </a:spcBef>
            </a:pPr>
          </a:p>
        </p:txBody>
      </p:sp>
      <p:sp>
        <p:nvSpPr>
          <p:cNvPr name="TextBox 8" id="8"/>
          <p:cNvSpPr txBox="true"/>
          <p:nvPr/>
        </p:nvSpPr>
        <p:spPr>
          <a:xfrm rot="0">
            <a:off x="1855240" y="1855073"/>
            <a:ext cx="14487831" cy="1327115"/>
          </a:xfrm>
          <a:prstGeom prst="rect">
            <a:avLst/>
          </a:prstGeom>
        </p:spPr>
        <p:txBody>
          <a:bodyPr anchor="t" rtlCol="false" tIns="0" lIns="0" bIns="0" rIns="0">
            <a:spAutoFit/>
          </a:bodyPr>
          <a:lstStyle/>
          <a:p>
            <a:pPr algn="l">
              <a:lnSpc>
                <a:spcPts val="10326"/>
              </a:lnSpc>
            </a:pPr>
            <a:r>
              <a:rPr lang="en-US" sz="7376">
                <a:solidFill>
                  <a:srgbClr val="000000"/>
                </a:solidFill>
                <a:latin typeface="Childos Arabic"/>
                <a:ea typeface="Childos Arabic"/>
                <a:cs typeface="Childos Arabic"/>
                <a:sym typeface="Childos Arabic"/>
              </a:rPr>
              <a:t>Related Work and Future Directions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DAGYcCHeo1U</dc:identifier>
  <dcterms:modified xsi:type="dcterms:W3CDTF">2011-08-01T06:04:30Z</dcterms:modified>
  <cp:revision>1</cp:revision>
  <dc:title>What the DAAM: Interpreting Stable Diffusion Using Cross Attention</dc:title>
</cp:coreProperties>
</file>